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3" r:id="rId5"/>
  </p:sldMasterIdLst>
  <p:notesMasterIdLst>
    <p:notesMasterId r:id="rId18"/>
  </p:notesMasterIdLst>
  <p:sldIdLst>
    <p:sldId id="316" r:id="rId6"/>
    <p:sldId id="295" r:id="rId7"/>
    <p:sldId id="317" r:id="rId8"/>
    <p:sldId id="306" r:id="rId9"/>
    <p:sldId id="307" r:id="rId10"/>
    <p:sldId id="308" r:id="rId11"/>
    <p:sldId id="288" r:id="rId12"/>
    <p:sldId id="290" r:id="rId13"/>
    <p:sldId id="292" r:id="rId14"/>
    <p:sldId id="294" r:id="rId15"/>
    <p:sldId id="309" r:id="rId16"/>
    <p:sldId id="31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C1E6EF"/>
    <a:srgbClr val="87D3EF"/>
    <a:srgbClr val="00AEEF"/>
    <a:srgbClr val="0052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D8908-158D-45C9-A5E0-917C9444E27D}" v="1" dt="2024-12-17T23:28:07.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74" y="330"/>
      </p:cViewPr>
      <p:guideLst>
        <p:guide orient="horz" pos="160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D4A92-153A-4F4A-9846-D8EA54AE4046}" type="datetimeFigureOut">
              <a:rPr lang="en-US" smtClean="0"/>
              <a:t>10/9/2025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A5071-B8B8-4B42-A463-F35770B5B00E}" type="slidenum">
              <a:rPr lang="en-US" smtClean="0"/>
              <a:t>‹#›</a:t>
            </a:fld>
            <a:endParaRPr lang="en-US"/>
          </a:p>
        </p:txBody>
      </p:sp>
    </p:spTree>
    <p:extLst>
      <p:ext uri="{BB962C8B-B14F-4D97-AF65-F5344CB8AC3E}">
        <p14:creationId xmlns:p14="http://schemas.microsoft.com/office/powerpoint/2010/main" val="783478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A5071-B8B8-4B42-A463-F35770B5B00E}" type="slidenum">
              <a:rPr lang="en-US" smtClean="0"/>
              <a:t>2</a:t>
            </a:fld>
            <a:endParaRPr lang="en-US"/>
          </a:p>
        </p:txBody>
      </p:sp>
    </p:spTree>
    <p:extLst>
      <p:ext uri="{BB962C8B-B14F-4D97-AF65-F5344CB8AC3E}">
        <p14:creationId xmlns:p14="http://schemas.microsoft.com/office/powerpoint/2010/main" val="310989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A5071-B8B8-4B42-A463-F35770B5B0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A5071-B8B8-4B42-A463-F35770B5B00E}" type="slidenum">
              <a:rPr lang="en-US" smtClean="0"/>
              <a:t>6</a:t>
            </a:fld>
            <a:endParaRPr lang="en-US"/>
          </a:p>
        </p:txBody>
      </p:sp>
    </p:spTree>
    <p:extLst>
      <p:ext uri="{BB962C8B-B14F-4D97-AF65-F5344CB8AC3E}">
        <p14:creationId xmlns:p14="http://schemas.microsoft.com/office/powerpoint/2010/main" val="174003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A5071-B8B8-4B42-A463-F35770B5B00E}" type="slidenum">
              <a:rPr lang="en-US" smtClean="0"/>
              <a:t>7</a:t>
            </a:fld>
            <a:endParaRPr lang="en-US"/>
          </a:p>
        </p:txBody>
      </p:sp>
    </p:spTree>
    <p:extLst>
      <p:ext uri="{BB962C8B-B14F-4D97-AF65-F5344CB8AC3E}">
        <p14:creationId xmlns:p14="http://schemas.microsoft.com/office/powerpoint/2010/main" val="188339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1AA5071-B8B8-4B42-A463-F35770B5B00E}" type="slidenum">
              <a:rPr lang="en-US" smtClean="0"/>
              <a:t>8</a:t>
            </a:fld>
            <a:endParaRPr lang="en-US"/>
          </a:p>
        </p:txBody>
      </p:sp>
    </p:spTree>
    <p:extLst>
      <p:ext uri="{BB962C8B-B14F-4D97-AF65-F5344CB8AC3E}">
        <p14:creationId xmlns:p14="http://schemas.microsoft.com/office/powerpoint/2010/main" val="339414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A5071-B8B8-4B42-A463-F35770B5B00E}" type="slidenum">
              <a:rPr lang="en-US" smtClean="0"/>
              <a:t>11</a:t>
            </a:fld>
            <a:endParaRPr lang="en-US"/>
          </a:p>
        </p:txBody>
      </p:sp>
    </p:spTree>
    <p:extLst>
      <p:ext uri="{BB962C8B-B14F-4D97-AF65-F5344CB8AC3E}">
        <p14:creationId xmlns:p14="http://schemas.microsoft.com/office/powerpoint/2010/main" val="116880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F23134-CC00-3F20-CFE0-45FD15D00EAE}"/>
              </a:ext>
            </a:extLst>
          </p:cNvPr>
          <p:cNvSpPr/>
          <p:nvPr userDrawn="1"/>
        </p:nvSpPr>
        <p:spPr>
          <a:xfrm>
            <a:off x="0" y="4018990"/>
            <a:ext cx="9144000" cy="11245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0" y="-26361"/>
            <a:ext cx="9144000" cy="5169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220CAEED-9175-DFD1-5035-3016F46552D5}"/>
              </a:ext>
            </a:extLst>
          </p:cNvPr>
          <p:cNvSpPr/>
          <p:nvPr userDrawn="1"/>
        </p:nvSpPr>
        <p:spPr>
          <a:xfrm>
            <a:off x="4282888" y="1144683"/>
            <a:ext cx="4551830" cy="3413873"/>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383577" y="637511"/>
            <a:ext cx="5997685" cy="2132949"/>
          </a:xfrm>
          <a:prstGeom prst="rect">
            <a:avLst/>
          </a:prstGeom>
        </p:spPr>
        <p:txBody>
          <a:bodyPr/>
          <a:lstStyle>
            <a:lvl1pPr marL="0">
              <a:lnSpc>
                <a:spcPct val="100000"/>
              </a:lnSpc>
              <a:spcBef>
                <a:spcPts val="0"/>
              </a:spcBef>
              <a:spcAft>
                <a:spcPts val="0"/>
              </a:spcAft>
              <a:defRPr sz="4050" kern="1200" spc="0">
                <a:solidFill>
                  <a:schemeClr val="bg1"/>
                </a:solidFill>
              </a:defRPr>
            </a:lvl1pPr>
          </a:lstStyle>
          <a:p>
            <a:r>
              <a:rPr lang="en-AU"/>
              <a:t>Click to edit </a:t>
            </a:r>
            <a:br>
              <a:rPr lang="en-AU"/>
            </a:br>
            <a:r>
              <a:rPr lang="en-AU"/>
              <a:t>Master title style</a:t>
            </a:r>
            <a:endParaRPr lang="en-US"/>
          </a:p>
        </p:txBody>
      </p:sp>
      <p:sp>
        <p:nvSpPr>
          <p:cNvPr id="4" name="Subtitle 2">
            <a:extLst>
              <a:ext uri="{FF2B5EF4-FFF2-40B4-BE49-F238E27FC236}">
                <a16:creationId xmlns:a16="http://schemas.microsoft.com/office/drawing/2014/main" id="{55B4BA3E-E78A-A723-EA9E-A9FBBF15A3A5}"/>
              </a:ext>
            </a:extLst>
          </p:cNvPr>
          <p:cNvSpPr txBox="1">
            <a:spLocks/>
          </p:cNvSpPr>
          <p:nvPr userDrawn="1"/>
        </p:nvSpPr>
        <p:spPr>
          <a:xfrm>
            <a:off x="434780" y="4628207"/>
            <a:ext cx="5736021" cy="386255"/>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66960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9288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1700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4112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1050">
                <a:solidFill>
                  <a:schemeClr val="bg1"/>
                </a:solidFill>
                <a:latin typeface="Gilroy" pitchFamily="2" charset="77"/>
              </a:rPr>
              <a:t>Developed in alignment with the Strategy for Australian Golf</a:t>
            </a:r>
          </a:p>
        </p:txBody>
      </p:sp>
      <p:sp>
        <p:nvSpPr>
          <p:cNvPr id="5" name="Picture Placeholder 13">
            <a:extLst>
              <a:ext uri="{FF2B5EF4-FFF2-40B4-BE49-F238E27FC236}">
                <a16:creationId xmlns:a16="http://schemas.microsoft.com/office/drawing/2014/main" id="{DC2FD07B-42BD-FD5A-27E5-5960F964E95F}"/>
              </a:ext>
            </a:extLst>
          </p:cNvPr>
          <p:cNvSpPr>
            <a:spLocks noGrp="1"/>
          </p:cNvSpPr>
          <p:nvPr>
            <p:ph type="pic" sz="quarter" idx="11"/>
          </p:nvPr>
        </p:nvSpPr>
        <p:spPr>
          <a:xfrm>
            <a:off x="3592628" y="-2655355"/>
            <a:ext cx="6781627" cy="6781627"/>
          </a:xfrm>
          <a:prstGeom prst="ellipse">
            <a:avLst/>
          </a:prstGeom>
        </p:spPr>
        <p:txBody>
          <a:bodyPr/>
          <a:lstStyle/>
          <a:p>
            <a:endParaRPr lang="en-US"/>
          </a:p>
        </p:txBody>
      </p:sp>
      <p:sp>
        <p:nvSpPr>
          <p:cNvPr id="9" name="Text Placeholder 10">
            <a:extLst>
              <a:ext uri="{FF2B5EF4-FFF2-40B4-BE49-F238E27FC236}">
                <a16:creationId xmlns:a16="http://schemas.microsoft.com/office/drawing/2014/main" id="{F3731B47-6FA6-C9FA-E81C-FE7470E77443}"/>
              </a:ext>
            </a:extLst>
          </p:cNvPr>
          <p:cNvSpPr>
            <a:spLocks noGrp="1"/>
          </p:cNvSpPr>
          <p:nvPr>
            <p:ph type="body" sz="quarter" idx="12" hasCustomPrompt="1"/>
          </p:nvPr>
        </p:nvSpPr>
        <p:spPr>
          <a:xfrm>
            <a:off x="7148505" y="4387990"/>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155437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F23134-CC00-3F20-CFE0-45FD15D00EAE}"/>
              </a:ext>
            </a:extLst>
          </p:cNvPr>
          <p:cNvSpPr/>
          <p:nvPr userDrawn="1"/>
        </p:nvSpPr>
        <p:spPr>
          <a:xfrm>
            <a:off x="0" y="4018990"/>
            <a:ext cx="9144000" cy="11245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0" y="-26361"/>
            <a:ext cx="9144000" cy="5169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220CAEED-9175-DFD1-5035-3016F46552D5}"/>
              </a:ext>
            </a:extLst>
          </p:cNvPr>
          <p:cNvSpPr/>
          <p:nvPr userDrawn="1"/>
        </p:nvSpPr>
        <p:spPr>
          <a:xfrm>
            <a:off x="4282888" y="1144683"/>
            <a:ext cx="4551830" cy="3413873"/>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383577" y="637511"/>
            <a:ext cx="5997685" cy="2132949"/>
          </a:xfrm>
          <a:prstGeom prst="rect">
            <a:avLst/>
          </a:prstGeom>
        </p:spPr>
        <p:txBody>
          <a:bodyPr/>
          <a:lstStyle>
            <a:lvl1pPr marL="0">
              <a:lnSpc>
                <a:spcPct val="100000"/>
              </a:lnSpc>
              <a:spcBef>
                <a:spcPts val="0"/>
              </a:spcBef>
              <a:spcAft>
                <a:spcPts val="0"/>
              </a:spcAft>
              <a:defRPr sz="4050" kern="1200" spc="0">
                <a:solidFill>
                  <a:schemeClr val="bg1"/>
                </a:solidFill>
              </a:defRPr>
            </a:lvl1pPr>
          </a:lstStyle>
          <a:p>
            <a:r>
              <a:rPr lang="en-AU"/>
              <a:t>Click to edit </a:t>
            </a:r>
            <a:br>
              <a:rPr lang="en-AU"/>
            </a:br>
            <a:r>
              <a:rPr lang="en-AU"/>
              <a:t>Master title style</a:t>
            </a:r>
            <a:endParaRPr lang="en-US"/>
          </a:p>
        </p:txBody>
      </p:sp>
      <p:sp>
        <p:nvSpPr>
          <p:cNvPr id="4" name="Subtitle 2">
            <a:extLst>
              <a:ext uri="{FF2B5EF4-FFF2-40B4-BE49-F238E27FC236}">
                <a16:creationId xmlns:a16="http://schemas.microsoft.com/office/drawing/2014/main" id="{55B4BA3E-E78A-A723-EA9E-A9FBBF15A3A5}"/>
              </a:ext>
            </a:extLst>
          </p:cNvPr>
          <p:cNvSpPr txBox="1">
            <a:spLocks/>
          </p:cNvSpPr>
          <p:nvPr userDrawn="1"/>
        </p:nvSpPr>
        <p:spPr>
          <a:xfrm>
            <a:off x="434780" y="4628207"/>
            <a:ext cx="5736021" cy="386255"/>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66960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9288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1700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4112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1050">
                <a:solidFill>
                  <a:schemeClr val="bg1"/>
                </a:solidFill>
                <a:latin typeface="Gilroy" pitchFamily="2" charset="77"/>
              </a:rPr>
              <a:t>Developed in alignment with the Strategy for Australian Golf</a:t>
            </a:r>
          </a:p>
        </p:txBody>
      </p:sp>
      <p:sp>
        <p:nvSpPr>
          <p:cNvPr id="5" name="Picture Placeholder 13">
            <a:extLst>
              <a:ext uri="{FF2B5EF4-FFF2-40B4-BE49-F238E27FC236}">
                <a16:creationId xmlns:a16="http://schemas.microsoft.com/office/drawing/2014/main" id="{DC2FD07B-42BD-FD5A-27E5-5960F964E95F}"/>
              </a:ext>
            </a:extLst>
          </p:cNvPr>
          <p:cNvSpPr>
            <a:spLocks noGrp="1"/>
          </p:cNvSpPr>
          <p:nvPr>
            <p:ph type="pic" sz="quarter" idx="11"/>
          </p:nvPr>
        </p:nvSpPr>
        <p:spPr>
          <a:xfrm>
            <a:off x="3592628" y="-2655355"/>
            <a:ext cx="6781627" cy="6781627"/>
          </a:xfrm>
          <a:prstGeom prst="ellipse">
            <a:avLst/>
          </a:prstGeom>
        </p:spPr>
        <p:txBody>
          <a:bodyPr/>
          <a:lstStyle/>
          <a:p>
            <a:endParaRPr lang="en-US"/>
          </a:p>
        </p:txBody>
      </p:sp>
      <p:sp>
        <p:nvSpPr>
          <p:cNvPr id="9" name="Text Placeholder 10">
            <a:extLst>
              <a:ext uri="{FF2B5EF4-FFF2-40B4-BE49-F238E27FC236}">
                <a16:creationId xmlns:a16="http://schemas.microsoft.com/office/drawing/2014/main" id="{F3731B47-6FA6-C9FA-E81C-FE7470E77443}"/>
              </a:ext>
            </a:extLst>
          </p:cNvPr>
          <p:cNvSpPr>
            <a:spLocks noGrp="1"/>
          </p:cNvSpPr>
          <p:nvPr>
            <p:ph type="body" sz="quarter" idx="12" hasCustomPrompt="1"/>
          </p:nvPr>
        </p:nvSpPr>
        <p:spPr>
          <a:xfrm>
            <a:off x="7148505" y="4387990"/>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359946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Green">
    <p:spTree>
      <p:nvGrpSpPr>
        <p:cNvPr id="1" name=""/>
        <p:cNvGrpSpPr/>
        <p:nvPr/>
      </p:nvGrpSpPr>
      <p:grpSpPr>
        <a:xfrm>
          <a:off x="0" y="0"/>
          <a:ext cx="0" cy="0"/>
          <a:chOff x="0" y="0"/>
          <a:chExt cx="0" cy="0"/>
        </a:xfrm>
      </p:grpSpPr>
      <p:sp>
        <p:nvSpPr>
          <p:cNvPr id="7" name="Rectangle 6"/>
          <p:cNvSpPr/>
          <p:nvPr userDrawn="1"/>
        </p:nvSpPr>
        <p:spPr>
          <a:xfrm>
            <a:off x="0" y="-26364"/>
            <a:ext cx="9144000" cy="51698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p:cNvSpPr>
            <a:spLocks noGrp="1"/>
          </p:cNvSpPr>
          <p:nvPr>
            <p:ph type="ctrTitle"/>
          </p:nvPr>
        </p:nvSpPr>
        <p:spPr>
          <a:xfrm>
            <a:off x="456906" y="311901"/>
            <a:ext cx="5997685" cy="960017"/>
          </a:xfrm>
          <a:prstGeom prst="rect">
            <a:avLst/>
          </a:prstGeom>
        </p:spPr>
        <p:txBody>
          <a:bodyPr/>
          <a:lstStyle>
            <a:lvl1pPr marL="0">
              <a:lnSpc>
                <a:spcPts val="2970"/>
              </a:lnSpc>
              <a:spcBef>
                <a:spcPts val="0"/>
              </a:spcBef>
              <a:spcAft>
                <a:spcPts val="0"/>
              </a:spcAft>
              <a:defRPr kern="1200" spc="0">
                <a:solidFill>
                  <a:schemeClr val="bg1"/>
                </a:solidFill>
              </a:defRPr>
            </a:lvl1pPr>
          </a:lstStyle>
          <a:p>
            <a:r>
              <a:rPr lang="en-AU"/>
              <a:t>Click to edit Master title style</a:t>
            </a:r>
            <a:endParaRPr lang="en-US"/>
          </a:p>
        </p:txBody>
      </p:sp>
      <p:sp>
        <p:nvSpPr>
          <p:cNvPr id="8" name="TextBox 7"/>
          <p:cNvSpPr txBox="1"/>
          <p:nvPr userDrawn="1"/>
        </p:nvSpPr>
        <p:spPr>
          <a:xfrm>
            <a:off x="7251700" y="4757738"/>
            <a:ext cx="1568450" cy="230832"/>
          </a:xfrm>
          <a:prstGeom prst="rect">
            <a:avLst/>
          </a:prstGeom>
          <a:noFill/>
        </p:spPr>
        <p:txBody>
          <a:bodyPr wrap="square" rtlCol="0">
            <a:spAutoFit/>
          </a:bodyPr>
          <a:lstStyle/>
          <a:p>
            <a:pPr algn="r"/>
            <a:fld id="{6CA81DD6-84A4-884E-BFF7-DFE2F7E3C2A5}" type="slidenum">
              <a:rPr lang="en-US" sz="900" smtClean="0">
                <a:solidFill>
                  <a:schemeClr val="bg1"/>
                </a:solidFill>
              </a:rPr>
              <a:pPr algn="r"/>
              <a:t>‹#›</a:t>
            </a:fld>
            <a:endParaRPr lang="en-US" sz="900">
              <a:solidFill>
                <a:schemeClr val="bg1"/>
              </a:solidFill>
            </a:endParaRPr>
          </a:p>
        </p:txBody>
      </p:sp>
      <p:sp>
        <p:nvSpPr>
          <p:cNvPr id="4" name="Slide Number Placeholder 3">
            <a:extLst>
              <a:ext uri="{FF2B5EF4-FFF2-40B4-BE49-F238E27FC236}">
                <a16:creationId xmlns:a16="http://schemas.microsoft.com/office/drawing/2014/main" id="{AD299F46-D420-283D-CE66-2E3890FB6710}"/>
              </a:ext>
            </a:extLst>
          </p:cNvPr>
          <p:cNvSpPr>
            <a:spLocks noGrp="1"/>
          </p:cNvSpPr>
          <p:nvPr>
            <p:ph type="sldNum" sz="quarter" idx="10"/>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5" name="Text Placeholder 10">
            <a:extLst>
              <a:ext uri="{FF2B5EF4-FFF2-40B4-BE49-F238E27FC236}">
                <a16:creationId xmlns:a16="http://schemas.microsoft.com/office/drawing/2014/main" id="{528002EF-82DB-42CE-8BEF-8D52F3712131}"/>
              </a:ext>
            </a:extLst>
          </p:cNvPr>
          <p:cNvSpPr>
            <a:spLocks noGrp="1"/>
          </p:cNvSpPr>
          <p:nvPr>
            <p:ph type="body" sz="quarter" idx="11"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300996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Nav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A7780-3090-3624-279D-3F3D8A08853A}"/>
              </a:ext>
            </a:extLst>
          </p:cNvPr>
          <p:cNvSpPr/>
          <p:nvPr userDrawn="1"/>
        </p:nvSpPr>
        <p:spPr>
          <a:xfrm>
            <a:off x="0" y="-26364"/>
            <a:ext cx="9144000" cy="5169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1BCC69C2-7F04-468D-A958-3B50B147EB09}"/>
              </a:ext>
            </a:extLst>
          </p:cNvPr>
          <p:cNvSpPr>
            <a:spLocks noGrp="1"/>
          </p:cNvSpPr>
          <p:nvPr>
            <p:ph type="sldNum" sz="quarter" idx="10"/>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4" name="Title 3">
            <a:extLst>
              <a:ext uri="{FF2B5EF4-FFF2-40B4-BE49-F238E27FC236}">
                <a16:creationId xmlns:a16="http://schemas.microsoft.com/office/drawing/2014/main" id="{4F74B4C3-B1E7-26F3-E44D-40431BDBD5CB}"/>
              </a:ext>
            </a:extLst>
          </p:cNvPr>
          <p:cNvSpPr>
            <a:spLocks noGrp="1"/>
          </p:cNvSpPr>
          <p:nvPr>
            <p:ph type="title"/>
          </p:nvPr>
        </p:nvSpPr>
        <p:spPr/>
        <p:txBody>
          <a:bodyPr/>
          <a:lstStyle/>
          <a:p>
            <a:r>
              <a:rPr lang="en-GB"/>
              <a:t>Click to edit Master title style</a:t>
            </a:r>
            <a:endParaRPr lang="en-US"/>
          </a:p>
        </p:txBody>
      </p:sp>
      <p:sp>
        <p:nvSpPr>
          <p:cNvPr id="7" name="Text Placeholder 10">
            <a:extLst>
              <a:ext uri="{FF2B5EF4-FFF2-40B4-BE49-F238E27FC236}">
                <a16:creationId xmlns:a16="http://schemas.microsoft.com/office/drawing/2014/main" id="{5F8D783C-FE7B-5E8C-CD0E-3BDAA062B755}"/>
              </a:ext>
            </a:extLst>
          </p:cNvPr>
          <p:cNvSpPr>
            <a:spLocks noGrp="1"/>
          </p:cNvSpPr>
          <p:nvPr>
            <p:ph type="body" sz="quarter" idx="11"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125703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lai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A7780-3090-3624-279D-3F3D8A08853A}"/>
              </a:ext>
            </a:extLst>
          </p:cNvPr>
          <p:cNvSpPr/>
          <p:nvPr userDrawn="1"/>
        </p:nvSpPr>
        <p:spPr>
          <a:xfrm>
            <a:off x="0" y="-26364"/>
            <a:ext cx="9144000" cy="51698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E50EE50D-4977-8A6D-69FE-BBA7797A0253}"/>
              </a:ext>
            </a:extLst>
          </p:cNvPr>
          <p:cNvSpPr>
            <a:spLocks noGrp="1"/>
          </p:cNvSpPr>
          <p:nvPr>
            <p:ph type="sldNum" sz="quarter" idx="10"/>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11" name="Text Placeholder 10">
            <a:extLst>
              <a:ext uri="{FF2B5EF4-FFF2-40B4-BE49-F238E27FC236}">
                <a16:creationId xmlns:a16="http://schemas.microsoft.com/office/drawing/2014/main" id="{A9F34485-AE18-79CB-5F98-327F99D71183}"/>
              </a:ext>
            </a:extLst>
          </p:cNvPr>
          <p:cNvSpPr>
            <a:spLocks noGrp="1"/>
          </p:cNvSpPr>
          <p:nvPr>
            <p:ph type="body" sz="quarter" idx="11"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1594664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5" y="363282"/>
            <a:ext cx="6454223" cy="857250"/>
          </a:xfrm>
          <a:prstGeom prst="rect">
            <a:avLst/>
          </a:prstGeom>
        </p:spPr>
        <p:txBody>
          <a:bodyPr>
            <a:noAutofit/>
          </a:bodyPr>
          <a:lstStyle>
            <a:lvl1pPr>
              <a:defRPr>
                <a:solidFill>
                  <a:schemeClr val="tx2"/>
                </a:solidFill>
              </a:defRPr>
            </a:lvl1pPr>
          </a:lstStyle>
          <a:p>
            <a:r>
              <a:rPr lang="en-AU"/>
              <a:t>Click to edit Master title style</a:t>
            </a:r>
            <a:endParaRPr lang="en-US"/>
          </a:p>
        </p:txBody>
      </p:sp>
      <p:sp>
        <p:nvSpPr>
          <p:cNvPr id="3" name="Content Placeholder 2"/>
          <p:cNvSpPr>
            <a:spLocks noGrp="1"/>
          </p:cNvSpPr>
          <p:nvPr>
            <p:ph idx="1"/>
          </p:nvPr>
        </p:nvSpPr>
        <p:spPr/>
        <p:txBody>
          <a:bodyPr>
            <a:noAutofit/>
          </a:bodyPr>
          <a:lstStyle>
            <a:lvl1pPr>
              <a:defRPr sz="1500"/>
            </a:lvl1pPr>
            <a:lvl2pPr>
              <a:defRPr sz="1500"/>
            </a:lvl2pPr>
            <a:lvl3pPr>
              <a:defRPr sz="1500"/>
            </a:lvl3pPr>
            <a:lvl4pPr>
              <a:defRPr sz="1500"/>
            </a:lvl4pPr>
            <a:lvl5pPr>
              <a:defRPr sz="15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a:extLst>
              <a:ext uri="{FF2B5EF4-FFF2-40B4-BE49-F238E27FC236}">
                <a16:creationId xmlns:a16="http://schemas.microsoft.com/office/drawing/2014/main" id="{1A82EE15-F6E2-2751-0B2E-571259C01AAC}"/>
              </a:ext>
            </a:extLst>
          </p:cNvPr>
          <p:cNvSpPr>
            <a:spLocks noGrp="1"/>
          </p:cNvSpPr>
          <p:nvPr>
            <p:ph type="sldNum" sz="quarter" idx="10"/>
          </p:nvPr>
        </p:nvSpPr>
        <p:spPr/>
        <p:txBody>
          <a:bodyPr/>
          <a:lstStyle/>
          <a:p>
            <a:fld id="{8E927758-6A17-FB45-B4AA-4955DFA3AD83}" type="slidenum">
              <a:rPr lang="en-US" smtClean="0"/>
              <a:pPr/>
              <a:t>‹#›</a:t>
            </a:fld>
            <a:endParaRPr lang="en-US"/>
          </a:p>
        </p:txBody>
      </p:sp>
    </p:spTree>
    <p:extLst>
      <p:ext uri="{BB962C8B-B14F-4D97-AF65-F5344CB8AC3E}">
        <p14:creationId xmlns:p14="http://schemas.microsoft.com/office/powerpoint/2010/main" val="375897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1AE755-FF05-81DA-B3C4-A6E065B9E86A}"/>
              </a:ext>
            </a:extLst>
          </p:cNvPr>
          <p:cNvSpPr/>
          <p:nvPr userDrawn="1"/>
        </p:nvSpPr>
        <p:spPr>
          <a:xfrm>
            <a:off x="0" y="-26364"/>
            <a:ext cx="9144000" cy="51698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0" hasCustomPrompt="1"/>
          </p:nvPr>
        </p:nvSpPr>
        <p:spPr>
          <a:xfrm>
            <a:off x="457200" y="1152002"/>
            <a:ext cx="7664824" cy="1779652"/>
          </a:xfrm>
        </p:spPr>
        <p:txBody>
          <a:bodyPr>
            <a:noAutofit/>
          </a:bodyPr>
          <a:lstStyle>
            <a:lvl1pPr marL="0" indent="0">
              <a:lnSpc>
                <a:spcPct val="100000"/>
              </a:lnSpc>
              <a:buNone/>
              <a:defRPr sz="2625" baseline="0">
                <a:solidFill>
                  <a:srgbClr val="FFFFFF"/>
                </a:solidFill>
                <a:latin typeface="GILROY-SEMIBOLD" pitchFamily="2" charset="77"/>
              </a:defRPr>
            </a:lvl1pPr>
          </a:lstStyle>
          <a:p>
            <a:r>
              <a:rPr lang="en-US"/>
              <a:t>“</a:t>
            </a:r>
            <a:r>
              <a:rPr lang="en-US" err="1"/>
              <a:t>Sed</a:t>
            </a:r>
            <a:r>
              <a:rPr lang="en-US"/>
              <a:t>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a:t>
            </a:r>
          </a:p>
        </p:txBody>
      </p:sp>
      <p:sp>
        <p:nvSpPr>
          <p:cNvPr id="5" name="Text Placeholder 4"/>
          <p:cNvSpPr>
            <a:spLocks noGrp="1"/>
          </p:cNvSpPr>
          <p:nvPr>
            <p:ph type="body" sz="quarter" idx="11" hasCustomPrompt="1"/>
          </p:nvPr>
        </p:nvSpPr>
        <p:spPr>
          <a:xfrm>
            <a:off x="451374" y="2931319"/>
            <a:ext cx="6489700" cy="1402556"/>
          </a:xfrm>
        </p:spPr>
        <p:txBody>
          <a:bodyPr/>
          <a:lstStyle>
            <a:lvl1pPr marL="0" indent="0">
              <a:buNone/>
              <a:defRPr>
                <a:solidFill>
                  <a:srgbClr val="FFFFFF"/>
                </a:solidFill>
              </a:defRPr>
            </a:lvl1pPr>
          </a:lstStyle>
          <a:p>
            <a:r>
              <a:rPr lang="en-US" sz="1500"/>
              <a:t>Pull-out Quote, 2018</a:t>
            </a:r>
            <a:endParaRPr lang="en-US"/>
          </a:p>
        </p:txBody>
      </p:sp>
      <p:sp>
        <p:nvSpPr>
          <p:cNvPr id="4" name="Slide Number Placeholder 3">
            <a:extLst>
              <a:ext uri="{FF2B5EF4-FFF2-40B4-BE49-F238E27FC236}">
                <a16:creationId xmlns:a16="http://schemas.microsoft.com/office/drawing/2014/main" id="{53D9A435-BDB1-5E95-1A39-937FA82C9949}"/>
              </a:ext>
            </a:extLst>
          </p:cNvPr>
          <p:cNvSpPr>
            <a:spLocks noGrp="1"/>
          </p:cNvSpPr>
          <p:nvPr>
            <p:ph type="sldNum" sz="quarter" idx="12"/>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7" name="Text Placeholder 10">
            <a:extLst>
              <a:ext uri="{FF2B5EF4-FFF2-40B4-BE49-F238E27FC236}">
                <a16:creationId xmlns:a16="http://schemas.microsoft.com/office/drawing/2014/main" id="{D4483EEE-6DD7-D6D1-ECF0-89A297BB36C0}"/>
              </a:ext>
            </a:extLst>
          </p:cNvPr>
          <p:cNvSpPr>
            <a:spLocks noGrp="1"/>
          </p:cNvSpPr>
          <p:nvPr>
            <p:ph type="body" sz="quarter" idx="13"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4035195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pic>
        <p:nvPicPr>
          <p:cNvPr id="6" name="Picture 5" descr="Avondale_11GreenClose_8300.jpg"/>
          <p:cNvPicPr>
            <a:picLocks/>
          </p:cNvPicPr>
          <p:nvPr userDrawn="1"/>
        </p:nvPicPr>
        <p:blipFill rotWithShape="1">
          <a:blip r:embed="rId2" cstate="email">
            <a:extLst>
              <a:ext uri="{28A0092B-C50C-407E-A947-70E740481C1C}">
                <a14:useLocalDpi xmlns:a14="http://schemas.microsoft.com/office/drawing/2010/main"/>
              </a:ext>
            </a:extLst>
          </a:blip>
          <a:srcRect l="-161"/>
          <a:stretch/>
        </p:blipFill>
        <p:spPr>
          <a:xfrm>
            <a:off x="-54244" y="0"/>
            <a:ext cx="9198244" cy="5143500"/>
          </a:xfrm>
          <a:prstGeom prst="rect">
            <a:avLst/>
          </a:prstGeom>
        </p:spPr>
      </p:pic>
      <p:sp>
        <p:nvSpPr>
          <p:cNvPr id="12" name="Content Placeholder 1"/>
          <p:cNvSpPr>
            <a:spLocks noGrp="1"/>
          </p:cNvSpPr>
          <p:nvPr>
            <p:ph idx="1" hasCustomPrompt="1"/>
          </p:nvPr>
        </p:nvSpPr>
        <p:spPr>
          <a:xfrm>
            <a:off x="196566" y="3035924"/>
            <a:ext cx="3970252" cy="521555"/>
          </a:xfrm>
        </p:spPr>
        <p:txBody>
          <a:bodyPr>
            <a:noAutofit/>
          </a:bodyPr>
          <a:lstStyle>
            <a:lvl1pPr marL="0" indent="0">
              <a:lnSpc>
                <a:spcPct val="100000"/>
              </a:lnSpc>
              <a:buNone/>
              <a:defRPr sz="825" baseline="0">
                <a:solidFill>
                  <a:schemeClr val="bg1"/>
                </a:solidFill>
              </a:defRPr>
            </a:lvl1pPr>
          </a:lstStyle>
          <a:p>
            <a:r>
              <a:rPr lang="en-US" err="1"/>
              <a:t>Sed</a:t>
            </a:r>
            <a:r>
              <a:rPr lang="en-US"/>
              <a:t>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sit </a:t>
            </a:r>
            <a:r>
              <a:rPr lang="en-US" err="1"/>
              <a:t>voluptatem</a:t>
            </a:r>
            <a:r>
              <a:rPr lang="en-US"/>
              <a:t> </a:t>
            </a:r>
            <a:r>
              <a:rPr lang="en-US" err="1"/>
              <a:t>accusantium</a:t>
            </a:r>
            <a:r>
              <a:rPr lang="en-US"/>
              <a:t> </a:t>
            </a:r>
            <a:r>
              <a:rPr lang="en-US" err="1"/>
              <a:t>doloremque</a:t>
            </a:r>
            <a:r>
              <a:rPr lang="en-US"/>
              <a:t> </a:t>
            </a:r>
            <a:r>
              <a:rPr lang="en-US" err="1"/>
              <a:t>laudantium</a:t>
            </a:r>
            <a:r>
              <a:rPr lang="en-US"/>
              <a:t>,</a:t>
            </a:r>
          </a:p>
        </p:txBody>
      </p:sp>
      <p:sp>
        <p:nvSpPr>
          <p:cNvPr id="13" name="Content Placeholder 1"/>
          <p:cNvSpPr>
            <a:spLocks noGrp="1"/>
          </p:cNvSpPr>
          <p:nvPr>
            <p:ph idx="10" hasCustomPrompt="1"/>
          </p:nvPr>
        </p:nvSpPr>
        <p:spPr>
          <a:xfrm>
            <a:off x="196566" y="2619482"/>
            <a:ext cx="3970252" cy="521555"/>
          </a:xfrm>
        </p:spPr>
        <p:txBody>
          <a:bodyPr>
            <a:noAutofit/>
          </a:bodyPr>
          <a:lstStyle>
            <a:lvl1pPr marL="0" indent="0">
              <a:lnSpc>
                <a:spcPct val="80000"/>
              </a:lnSpc>
              <a:buNone/>
              <a:defRPr sz="2625" baseline="0">
                <a:solidFill>
                  <a:schemeClr val="bg1"/>
                </a:solidFill>
              </a:defRPr>
            </a:lvl1pPr>
          </a:lstStyle>
          <a:p>
            <a:r>
              <a:rPr lang="en-US"/>
              <a:t>Header Goes Here</a:t>
            </a:r>
          </a:p>
        </p:txBody>
      </p:sp>
      <p:sp>
        <p:nvSpPr>
          <p:cNvPr id="3" name="Slide Number Placeholder 2">
            <a:extLst>
              <a:ext uri="{FF2B5EF4-FFF2-40B4-BE49-F238E27FC236}">
                <a16:creationId xmlns:a16="http://schemas.microsoft.com/office/drawing/2014/main" id="{1F576D8E-114B-D86E-B440-902971307558}"/>
              </a:ext>
            </a:extLst>
          </p:cNvPr>
          <p:cNvSpPr>
            <a:spLocks noGrp="1"/>
          </p:cNvSpPr>
          <p:nvPr>
            <p:ph type="sldNum" sz="quarter" idx="11"/>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4" name="Text Placeholder 10">
            <a:extLst>
              <a:ext uri="{FF2B5EF4-FFF2-40B4-BE49-F238E27FC236}">
                <a16:creationId xmlns:a16="http://schemas.microsoft.com/office/drawing/2014/main" id="{818A2CF7-D68A-88C2-3B3E-CAECB069D2F3}"/>
              </a:ext>
            </a:extLst>
          </p:cNvPr>
          <p:cNvSpPr>
            <a:spLocks noGrp="1"/>
          </p:cNvSpPr>
          <p:nvPr>
            <p:ph type="body" sz="quarter" idx="12" hasCustomPrompt="1"/>
          </p:nvPr>
        </p:nvSpPr>
        <p:spPr>
          <a:xfrm>
            <a:off x="7289467" y="324758"/>
            <a:ext cx="1418669" cy="463038"/>
          </a:xfrm>
          <a:blipFill>
            <a:blip r:embed="rId3"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1758476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87B69-D2F5-C1F1-8126-A2E3B1FE77C2}"/>
              </a:ext>
            </a:extLst>
          </p:cNvPr>
          <p:cNvSpPr/>
          <p:nvPr userDrawn="1"/>
        </p:nvSpPr>
        <p:spPr>
          <a:xfrm>
            <a:off x="0" y="-26361"/>
            <a:ext cx="9144000" cy="5169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5" y="780182"/>
            <a:ext cx="5997685" cy="960017"/>
          </a:xfrm>
          <a:prstGeom prst="rect">
            <a:avLst/>
          </a:prstGeom>
        </p:spPr>
        <p:txBody>
          <a:bodyPr/>
          <a:lstStyle>
            <a:lvl1pPr marL="0">
              <a:lnSpc>
                <a:spcPts val="2970"/>
              </a:lnSpc>
              <a:spcBef>
                <a:spcPts val="0"/>
              </a:spcBef>
              <a:spcAft>
                <a:spcPts val="0"/>
              </a:spcAft>
              <a:defRPr kern="1200" spc="0">
                <a:solidFill>
                  <a:schemeClr val="bg1"/>
                </a:solidFill>
              </a:defRPr>
            </a:lvl1pPr>
          </a:lstStyle>
          <a:p>
            <a:r>
              <a:rPr lang="en-AU"/>
              <a:t>Thank you</a:t>
            </a:r>
            <a:endParaRPr lang="en-US"/>
          </a:p>
        </p:txBody>
      </p:sp>
      <p:sp>
        <p:nvSpPr>
          <p:cNvPr id="8" name="Title 1"/>
          <p:cNvSpPr txBox="1">
            <a:spLocks/>
          </p:cNvSpPr>
          <p:nvPr userDrawn="1"/>
        </p:nvSpPr>
        <p:spPr>
          <a:xfrm>
            <a:off x="598251" y="4440825"/>
            <a:ext cx="5997685" cy="459790"/>
          </a:xfrm>
          <a:prstGeom prst="rect">
            <a:avLst/>
          </a:prstGeom>
        </p:spPr>
        <p:txBody>
          <a:bodyPr vert="horz" lIns="68580" tIns="34290" rIns="68580" bIns="34290" rtlCol="0" anchor="t">
            <a:noAutofit/>
          </a:bodyPr>
          <a:lstStyle>
            <a:lvl1pPr marL="0" algn="l" defTabSz="457200" rtl="0" eaLnBrk="1" latinLnBrk="0" hangingPunct="1">
              <a:lnSpc>
                <a:spcPts val="3960"/>
              </a:lnSpc>
              <a:spcBef>
                <a:spcPts val="0"/>
              </a:spcBef>
              <a:spcAft>
                <a:spcPts val="0"/>
              </a:spcAft>
              <a:buNone/>
              <a:defRPr sz="3500" kern="1200" spc="0">
                <a:solidFill>
                  <a:schemeClr val="bg1"/>
                </a:solidFill>
                <a:latin typeface="+mj-lt"/>
                <a:ea typeface="+mj-ea"/>
                <a:cs typeface="+mj-cs"/>
              </a:defRPr>
            </a:lvl1pPr>
          </a:lstStyle>
          <a:p>
            <a:pPr>
              <a:lnSpc>
                <a:spcPct val="120000"/>
              </a:lnSpc>
            </a:pPr>
            <a:r>
              <a:rPr lang="en-AU" sz="750"/>
              <a:t>Level 2, 111 Coventry Street,</a:t>
            </a:r>
            <a:r>
              <a:rPr lang="en-AU" sz="750" baseline="0"/>
              <a:t> South Melbourne Victoria 3205 Australia</a:t>
            </a:r>
            <a:br>
              <a:rPr lang="en-AU" sz="750" baseline="0"/>
            </a:br>
            <a:r>
              <a:rPr lang="en-AU" sz="750" baseline="0"/>
              <a:t>T. 03 9626 5000 F. 03 9626 5095 </a:t>
            </a:r>
            <a:r>
              <a:rPr lang="en-AU" sz="750" baseline="0" err="1"/>
              <a:t>www.golf.org.au</a:t>
            </a:r>
            <a:br>
              <a:rPr lang="en-AU" sz="750" baseline="0"/>
            </a:br>
            <a:r>
              <a:rPr lang="en-AU" sz="750" baseline="0" err="1"/>
              <a:t>Reg</a:t>
            </a:r>
            <a:r>
              <a:rPr lang="en-AU" sz="750" baseline="0"/>
              <a:t> No. A0048256Z ARBN 118 151 894 ABN 54 118 151 894 </a:t>
            </a:r>
            <a:endParaRPr lang="en-US" sz="750"/>
          </a:p>
        </p:txBody>
      </p:sp>
      <p:sp>
        <p:nvSpPr>
          <p:cNvPr id="3" name="TextBox 2">
            <a:extLst>
              <a:ext uri="{FF2B5EF4-FFF2-40B4-BE49-F238E27FC236}">
                <a16:creationId xmlns:a16="http://schemas.microsoft.com/office/drawing/2014/main" id="{49A4251C-1FAF-29BC-1177-8B69EEE4A24C}"/>
              </a:ext>
            </a:extLst>
          </p:cNvPr>
          <p:cNvSpPr txBox="1"/>
          <p:nvPr userDrawn="1"/>
        </p:nvSpPr>
        <p:spPr>
          <a:xfrm>
            <a:off x="-255494" y="705971"/>
            <a:ext cx="0" cy="0"/>
          </a:xfrm>
          <a:prstGeom prst="rect">
            <a:avLst/>
          </a:prstGeom>
        </p:spPr>
        <p:txBody>
          <a:bodyPr vert="horz" wrap="none" lIns="68580" tIns="34290" rIns="68580" bIns="34290" rtlCol="0" anchor="t">
            <a:normAutofit fontScale="25000" lnSpcReduction="20000"/>
          </a:bodyPr>
          <a:lstStyle/>
          <a:p>
            <a:endParaRPr lang="en-US" sz="1500"/>
          </a:p>
        </p:txBody>
      </p:sp>
      <p:sp>
        <p:nvSpPr>
          <p:cNvPr id="5" name="Text Placeholder 10">
            <a:extLst>
              <a:ext uri="{FF2B5EF4-FFF2-40B4-BE49-F238E27FC236}">
                <a16:creationId xmlns:a16="http://schemas.microsoft.com/office/drawing/2014/main" id="{D19BF1B6-A87F-D65D-EB2A-660CA0D8BCC5}"/>
              </a:ext>
            </a:extLst>
          </p:cNvPr>
          <p:cNvSpPr>
            <a:spLocks noGrp="1"/>
          </p:cNvSpPr>
          <p:nvPr>
            <p:ph type="body" sz="quarter" idx="12" hasCustomPrompt="1"/>
          </p:nvPr>
        </p:nvSpPr>
        <p:spPr>
          <a:xfrm>
            <a:off x="7148505" y="4387990"/>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287865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_Green">
    <p:spTree>
      <p:nvGrpSpPr>
        <p:cNvPr id="1" name=""/>
        <p:cNvGrpSpPr/>
        <p:nvPr/>
      </p:nvGrpSpPr>
      <p:grpSpPr>
        <a:xfrm>
          <a:off x="0" y="0"/>
          <a:ext cx="0" cy="0"/>
          <a:chOff x="0" y="0"/>
          <a:chExt cx="0" cy="0"/>
        </a:xfrm>
      </p:grpSpPr>
      <p:sp>
        <p:nvSpPr>
          <p:cNvPr id="7" name="Rectangle 6"/>
          <p:cNvSpPr/>
          <p:nvPr userDrawn="1"/>
        </p:nvSpPr>
        <p:spPr>
          <a:xfrm>
            <a:off x="0" y="-26364"/>
            <a:ext cx="9144000" cy="51698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p:cNvSpPr>
            <a:spLocks noGrp="1"/>
          </p:cNvSpPr>
          <p:nvPr>
            <p:ph type="ctrTitle"/>
          </p:nvPr>
        </p:nvSpPr>
        <p:spPr>
          <a:xfrm>
            <a:off x="456906" y="311901"/>
            <a:ext cx="5997685" cy="960017"/>
          </a:xfrm>
          <a:prstGeom prst="rect">
            <a:avLst/>
          </a:prstGeom>
        </p:spPr>
        <p:txBody>
          <a:bodyPr/>
          <a:lstStyle>
            <a:lvl1pPr marL="0">
              <a:lnSpc>
                <a:spcPts val="2970"/>
              </a:lnSpc>
              <a:spcBef>
                <a:spcPts val="0"/>
              </a:spcBef>
              <a:spcAft>
                <a:spcPts val="0"/>
              </a:spcAft>
              <a:defRPr kern="1200" spc="0">
                <a:solidFill>
                  <a:schemeClr val="bg1"/>
                </a:solidFill>
              </a:defRPr>
            </a:lvl1pPr>
          </a:lstStyle>
          <a:p>
            <a:r>
              <a:rPr lang="en-AU"/>
              <a:t>Click to edit Master title style</a:t>
            </a:r>
            <a:endParaRPr lang="en-US"/>
          </a:p>
        </p:txBody>
      </p:sp>
      <p:sp>
        <p:nvSpPr>
          <p:cNvPr id="8" name="TextBox 7"/>
          <p:cNvSpPr txBox="1"/>
          <p:nvPr userDrawn="1"/>
        </p:nvSpPr>
        <p:spPr>
          <a:xfrm>
            <a:off x="7251700" y="4757738"/>
            <a:ext cx="1568450" cy="230832"/>
          </a:xfrm>
          <a:prstGeom prst="rect">
            <a:avLst/>
          </a:prstGeom>
          <a:noFill/>
        </p:spPr>
        <p:txBody>
          <a:bodyPr wrap="square" rtlCol="0">
            <a:spAutoFit/>
          </a:bodyPr>
          <a:lstStyle/>
          <a:p>
            <a:pPr algn="r"/>
            <a:fld id="{6CA81DD6-84A4-884E-BFF7-DFE2F7E3C2A5}" type="slidenum">
              <a:rPr lang="en-US" sz="900" smtClean="0">
                <a:solidFill>
                  <a:schemeClr val="bg1"/>
                </a:solidFill>
              </a:rPr>
              <a:pPr algn="r"/>
              <a:t>‹#›</a:t>
            </a:fld>
            <a:endParaRPr lang="en-US" sz="900">
              <a:solidFill>
                <a:schemeClr val="bg1"/>
              </a:solidFill>
            </a:endParaRPr>
          </a:p>
        </p:txBody>
      </p:sp>
      <p:sp>
        <p:nvSpPr>
          <p:cNvPr id="4" name="Slide Number Placeholder 3">
            <a:extLst>
              <a:ext uri="{FF2B5EF4-FFF2-40B4-BE49-F238E27FC236}">
                <a16:creationId xmlns:a16="http://schemas.microsoft.com/office/drawing/2014/main" id="{AD299F46-D420-283D-CE66-2E3890FB6710}"/>
              </a:ext>
            </a:extLst>
          </p:cNvPr>
          <p:cNvSpPr>
            <a:spLocks noGrp="1"/>
          </p:cNvSpPr>
          <p:nvPr>
            <p:ph type="sldNum" sz="quarter" idx="10"/>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5" name="Text Placeholder 10">
            <a:extLst>
              <a:ext uri="{FF2B5EF4-FFF2-40B4-BE49-F238E27FC236}">
                <a16:creationId xmlns:a16="http://schemas.microsoft.com/office/drawing/2014/main" id="{528002EF-82DB-42CE-8BEF-8D52F3712131}"/>
              </a:ext>
            </a:extLst>
          </p:cNvPr>
          <p:cNvSpPr>
            <a:spLocks noGrp="1"/>
          </p:cNvSpPr>
          <p:nvPr>
            <p:ph type="body" sz="quarter" idx="11"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344799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Nav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A7780-3090-3624-279D-3F3D8A08853A}"/>
              </a:ext>
            </a:extLst>
          </p:cNvPr>
          <p:cNvSpPr/>
          <p:nvPr userDrawn="1"/>
        </p:nvSpPr>
        <p:spPr>
          <a:xfrm>
            <a:off x="0" y="-26364"/>
            <a:ext cx="9144000" cy="5169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1BCC69C2-7F04-468D-A958-3B50B147EB09}"/>
              </a:ext>
            </a:extLst>
          </p:cNvPr>
          <p:cNvSpPr>
            <a:spLocks noGrp="1"/>
          </p:cNvSpPr>
          <p:nvPr>
            <p:ph type="sldNum" sz="quarter" idx="10"/>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4" name="Title 3">
            <a:extLst>
              <a:ext uri="{FF2B5EF4-FFF2-40B4-BE49-F238E27FC236}">
                <a16:creationId xmlns:a16="http://schemas.microsoft.com/office/drawing/2014/main" id="{4F74B4C3-B1E7-26F3-E44D-40431BDBD5CB}"/>
              </a:ext>
            </a:extLst>
          </p:cNvPr>
          <p:cNvSpPr>
            <a:spLocks noGrp="1"/>
          </p:cNvSpPr>
          <p:nvPr>
            <p:ph type="title"/>
          </p:nvPr>
        </p:nvSpPr>
        <p:spPr/>
        <p:txBody>
          <a:bodyPr/>
          <a:lstStyle/>
          <a:p>
            <a:r>
              <a:rPr lang="en-GB"/>
              <a:t>Click to edit Master title style</a:t>
            </a:r>
            <a:endParaRPr lang="en-US"/>
          </a:p>
        </p:txBody>
      </p:sp>
      <p:sp>
        <p:nvSpPr>
          <p:cNvPr id="7" name="Text Placeholder 10">
            <a:extLst>
              <a:ext uri="{FF2B5EF4-FFF2-40B4-BE49-F238E27FC236}">
                <a16:creationId xmlns:a16="http://schemas.microsoft.com/office/drawing/2014/main" id="{5F8D783C-FE7B-5E8C-CD0E-3BDAA062B755}"/>
              </a:ext>
            </a:extLst>
          </p:cNvPr>
          <p:cNvSpPr>
            <a:spLocks noGrp="1"/>
          </p:cNvSpPr>
          <p:nvPr>
            <p:ph type="body" sz="quarter" idx="11"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345583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i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A7780-3090-3624-279D-3F3D8A08853A}"/>
              </a:ext>
            </a:extLst>
          </p:cNvPr>
          <p:cNvSpPr/>
          <p:nvPr userDrawn="1"/>
        </p:nvSpPr>
        <p:spPr>
          <a:xfrm>
            <a:off x="0" y="-26364"/>
            <a:ext cx="9144000" cy="51698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E50EE50D-4977-8A6D-69FE-BBA7797A0253}"/>
              </a:ext>
            </a:extLst>
          </p:cNvPr>
          <p:cNvSpPr>
            <a:spLocks noGrp="1"/>
          </p:cNvSpPr>
          <p:nvPr>
            <p:ph type="sldNum" sz="quarter" idx="10"/>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11" name="Text Placeholder 10">
            <a:extLst>
              <a:ext uri="{FF2B5EF4-FFF2-40B4-BE49-F238E27FC236}">
                <a16:creationId xmlns:a16="http://schemas.microsoft.com/office/drawing/2014/main" id="{A9F34485-AE18-79CB-5F98-327F99D71183}"/>
              </a:ext>
            </a:extLst>
          </p:cNvPr>
          <p:cNvSpPr>
            <a:spLocks noGrp="1"/>
          </p:cNvSpPr>
          <p:nvPr>
            <p:ph type="body" sz="quarter" idx="11"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5771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5" y="363282"/>
            <a:ext cx="6454223" cy="857250"/>
          </a:xfrm>
          <a:prstGeom prst="rect">
            <a:avLst/>
          </a:prstGeom>
        </p:spPr>
        <p:txBody>
          <a:bodyPr>
            <a:noAutofit/>
          </a:bodyPr>
          <a:lstStyle>
            <a:lvl1pPr>
              <a:defRPr>
                <a:solidFill>
                  <a:schemeClr val="tx2"/>
                </a:solidFill>
              </a:defRPr>
            </a:lvl1pPr>
          </a:lstStyle>
          <a:p>
            <a:r>
              <a:rPr lang="en-AU"/>
              <a:t>Click to edit Master title style</a:t>
            </a:r>
            <a:endParaRPr lang="en-US"/>
          </a:p>
        </p:txBody>
      </p:sp>
      <p:sp>
        <p:nvSpPr>
          <p:cNvPr id="3" name="Content Placeholder 2"/>
          <p:cNvSpPr>
            <a:spLocks noGrp="1"/>
          </p:cNvSpPr>
          <p:nvPr>
            <p:ph idx="1"/>
          </p:nvPr>
        </p:nvSpPr>
        <p:spPr/>
        <p:txBody>
          <a:bodyPr>
            <a:noAutofit/>
          </a:bodyPr>
          <a:lstStyle>
            <a:lvl1pPr>
              <a:defRPr sz="1500"/>
            </a:lvl1pPr>
            <a:lvl2pPr>
              <a:defRPr sz="1500"/>
            </a:lvl2pPr>
            <a:lvl3pPr>
              <a:defRPr sz="1500"/>
            </a:lvl3pPr>
            <a:lvl4pPr>
              <a:defRPr sz="1500"/>
            </a:lvl4pPr>
            <a:lvl5pPr>
              <a:defRPr sz="15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a:extLst>
              <a:ext uri="{FF2B5EF4-FFF2-40B4-BE49-F238E27FC236}">
                <a16:creationId xmlns:a16="http://schemas.microsoft.com/office/drawing/2014/main" id="{1A82EE15-F6E2-2751-0B2E-571259C01AAC}"/>
              </a:ext>
            </a:extLst>
          </p:cNvPr>
          <p:cNvSpPr>
            <a:spLocks noGrp="1"/>
          </p:cNvSpPr>
          <p:nvPr>
            <p:ph type="sldNum" sz="quarter" idx="10"/>
          </p:nvPr>
        </p:nvSpPr>
        <p:spPr/>
        <p:txBody>
          <a:bodyPr/>
          <a:lstStyle/>
          <a:p>
            <a:fld id="{8E927758-6A17-FB45-B4AA-4955DFA3AD83}" type="slidenum">
              <a:rPr lang="en-US" smtClean="0"/>
              <a:pPr/>
              <a:t>‹#›</a:t>
            </a:fld>
            <a:endParaRPr lang="en-US"/>
          </a:p>
        </p:txBody>
      </p:sp>
    </p:spTree>
    <p:extLst>
      <p:ext uri="{BB962C8B-B14F-4D97-AF65-F5344CB8AC3E}">
        <p14:creationId xmlns:p14="http://schemas.microsoft.com/office/powerpoint/2010/main" val="196832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1AE755-FF05-81DA-B3C4-A6E065B9E86A}"/>
              </a:ext>
            </a:extLst>
          </p:cNvPr>
          <p:cNvSpPr/>
          <p:nvPr userDrawn="1"/>
        </p:nvSpPr>
        <p:spPr>
          <a:xfrm>
            <a:off x="0" y="-26364"/>
            <a:ext cx="9144000" cy="51698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10" hasCustomPrompt="1"/>
          </p:nvPr>
        </p:nvSpPr>
        <p:spPr>
          <a:xfrm>
            <a:off x="457200" y="1152002"/>
            <a:ext cx="7664824" cy="1779652"/>
          </a:xfrm>
        </p:spPr>
        <p:txBody>
          <a:bodyPr>
            <a:noAutofit/>
          </a:bodyPr>
          <a:lstStyle>
            <a:lvl1pPr marL="0" indent="0">
              <a:lnSpc>
                <a:spcPct val="100000"/>
              </a:lnSpc>
              <a:buNone/>
              <a:defRPr sz="2625" baseline="0">
                <a:solidFill>
                  <a:srgbClr val="FFFFFF"/>
                </a:solidFill>
                <a:latin typeface="GILROY-SEMIBOLD" pitchFamily="2" charset="77"/>
              </a:defRPr>
            </a:lvl1pPr>
          </a:lstStyle>
          <a:p>
            <a:r>
              <a:rPr lang="en-US"/>
              <a:t>“</a:t>
            </a:r>
            <a:r>
              <a:rPr lang="en-US" err="1"/>
              <a:t>Sed</a:t>
            </a:r>
            <a:r>
              <a:rPr lang="en-US"/>
              <a:t>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a:t>
            </a:r>
          </a:p>
        </p:txBody>
      </p:sp>
      <p:sp>
        <p:nvSpPr>
          <p:cNvPr id="5" name="Text Placeholder 4"/>
          <p:cNvSpPr>
            <a:spLocks noGrp="1"/>
          </p:cNvSpPr>
          <p:nvPr>
            <p:ph type="body" sz="quarter" idx="11" hasCustomPrompt="1"/>
          </p:nvPr>
        </p:nvSpPr>
        <p:spPr>
          <a:xfrm>
            <a:off x="451374" y="2931319"/>
            <a:ext cx="6489700" cy="1402556"/>
          </a:xfrm>
        </p:spPr>
        <p:txBody>
          <a:bodyPr/>
          <a:lstStyle>
            <a:lvl1pPr marL="0" indent="0">
              <a:buNone/>
              <a:defRPr>
                <a:solidFill>
                  <a:srgbClr val="FFFFFF"/>
                </a:solidFill>
              </a:defRPr>
            </a:lvl1pPr>
          </a:lstStyle>
          <a:p>
            <a:r>
              <a:rPr lang="en-US" sz="1500"/>
              <a:t>Pull-out Quote, 2018</a:t>
            </a:r>
            <a:endParaRPr lang="en-US"/>
          </a:p>
        </p:txBody>
      </p:sp>
      <p:sp>
        <p:nvSpPr>
          <p:cNvPr id="4" name="Slide Number Placeholder 3">
            <a:extLst>
              <a:ext uri="{FF2B5EF4-FFF2-40B4-BE49-F238E27FC236}">
                <a16:creationId xmlns:a16="http://schemas.microsoft.com/office/drawing/2014/main" id="{53D9A435-BDB1-5E95-1A39-937FA82C9949}"/>
              </a:ext>
            </a:extLst>
          </p:cNvPr>
          <p:cNvSpPr>
            <a:spLocks noGrp="1"/>
          </p:cNvSpPr>
          <p:nvPr>
            <p:ph type="sldNum" sz="quarter" idx="12"/>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7" name="Text Placeholder 10">
            <a:extLst>
              <a:ext uri="{FF2B5EF4-FFF2-40B4-BE49-F238E27FC236}">
                <a16:creationId xmlns:a16="http://schemas.microsoft.com/office/drawing/2014/main" id="{D4483EEE-6DD7-D6D1-ECF0-89A297BB36C0}"/>
              </a:ext>
            </a:extLst>
          </p:cNvPr>
          <p:cNvSpPr>
            <a:spLocks noGrp="1"/>
          </p:cNvSpPr>
          <p:nvPr>
            <p:ph type="body" sz="quarter" idx="13" hasCustomPrompt="1"/>
          </p:nvPr>
        </p:nvSpPr>
        <p:spPr>
          <a:xfrm>
            <a:off x="7289467" y="324758"/>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116611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pic>
        <p:nvPicPr>
          <p:cNvPr id="6" name="Picture 5" descr="Avondale_11GreenClose_8300.jpg"/>
          <p:cNvPicPr>
            <a:picLocks/>
          </p:cNvPicPr>
          <p:nvPr userDrawn="1"/>
        </p:nvPicPr>
        <p:blipFill rotWithShape="1">
          <a:blip r:embed="rId2" cstate="email">
            <a:extLst>
              <a:ext uri="{28A0092B-C50C-407E-A947-70E740481C1C}">
                <a14:useLocalDpi xmlns:a14="http://schemas.microsoft.com/office/drawing/2010/main"/>
              </a:ext>
            </a:extLst>
          </a:blip>
          <a:srcRect l="-161"/>
          <a:stretch/>
        </p:blipFill>
        <p:spPr>
          <a:xfrm>
            <a:off x="-54244" y="0"/>
            <a:ext cx="9198244" cy="5143500"/>
          </a:xfrm>
          <a:prstGeom prst="rect">
            <a:avLst/>
          </a:prstGeom>
        </p:spPr>
      </p:pic>
      <p:sp>
        <p:nvSpPr>
          <p:cNvPr id="12" name="Content Placeholder 1"/>
          <p:cNvSpPr>
            <a:spLocks noGrp="1"/>
          </p:cNvSpPr>
          <p:nvPr>
            <p:ph idx="1" hasCustomPrompt="1"/>
          </p:nvPr>
        </p:nvSpPr>
        <p:spPr>
          <a:xfrm>
            <a:off x="196566" y="3035924"/>
            <a:ext cx="3970252" cy="521555"/>
          </a:xfrm>
        </p:spPr>
        <p:txBody>
          <a:bodyPr>
            <a:noAutofit/>
          </a:bodyPr>
          <a:lstStyle>
            <a:lvl1pPr marL="0" indent="0">
              <a:lnSpc>
                <a:spcPct val="100000"/>
              </a:lnSpc>
              <a:buNone/>
              <a:defRPr sz="825" baseline="0">
                <a:solidFill>
                  <a:schemeClr val="bg1"/>
                </a:solidFill>
              </a:defRPr>
            </a:lvl1pPr>
          </a:lstStyle>
          <a:p>
            <a:r>
              <a:rPr lang="en-US" err="1"/>
              <a:t>Sed</a:t>
            </a:r>
            <a:r>
              <a:rPr lang="en-US"/>
              <a:t>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sit </a:t>
            </a:r>
            <a:r>
              <a:rPr lang="en-US" err="1"/>
              <a:t>voluptatem</a:t>
            </a:r>
            <a:r>
              <a:rPr lang="en-US"/>
              <a:t> </a:t>
            </a:r>
            <a:r>
              <a:rPr lang="en-US" err="1"/>
              <a:t>accusantium</a:t>
            </a:r>
            <a:r>
              <a:rPr lang="en-US"/>
              <a:t> </a:t>
            </a:r>
            <a:r>
              <a:rPr lang="en-US" err="1"/>
              <a:t>doloremque</a:t>
            </a:r>
            <a:r>
              <a:rPr lang="en-US"/>
              <a:t> </a:t>
            </a:r>
            <a:r>
              <a:rPr lang="en-US" err="1"/>
              <a:t>laudantium</a:t>
            </a:r>
            <a:r>
              <a:rPr lang="en-US"/>
              <a:t>,</a:t>
            </a:r>
          </a:p>
        </p:txBody>
      </p:sp>
      <p:sp>
        <p:nvSpPr>
          <p:cNvPr id="13" name="Content Placeholder 1"/>
          <p:cNvSpPr>
            <a:spLocks noGrp="1"/>
          </p:cNvSpPr>
          <p:nvPr>
            <p:ph idx="10" hasCustomPrompt="1"/>
          </p:nvPr>
        </p:nvSpPr>
        <p:spPr>
          <a:xfrm>
            <a:off x="196566" y="2619482"/>
            <a:ext cx="3970252" cy="521555"/>
          </a:xfrm>
        </p:spPr>
        <p:txBody>
          <a:bodyPr>
            <a:noAutofit/>
          </a:bodyPr>
          <a:lstStyle>
            <a:lvl1pPr marL="0" indent="0">
              <a:lnSpc>
                <a:spcPct val="80000"/>
              </a:lnSpc>
              <a:buNone/>
              <a:defRPr sz="2625" baseline="0">
                <a:solidFill>
                  <a:schemeClr val="bg1"/>
                </a:solidFill>
              </a:defRPr>
            </a:lvl1pPr>
          </a:lstStyle>
          <a:p>
            <a:r>
              <a:rPr lang="en-US"/>
              <a:t>Header Goes Here</a:t>
            </a:r>
          </a:p>
        </p:txBody>
      </p:sp>
      <p:sp>
        <p:nvSpPr>
          <p:cNvPr id="3" name="Slide Number Placeholder 2">
            <a:extLst>
              <a:ext uri="{FF2B5EF4-FFF2-40B4-BE49-F238E27FC236}">
                <a16:creationId xmlns:a16="http://schemas.microsoft.com/office/drawing/2014/main" id="{1F576D8E-114B-D86E-B440-902971307558}"/>
              </a:ext>
            </a:extLst>
          </p:cNvPr>
          <p:cNvSpPr>
            <a:spLocks noGrp="1"/>
          </p:cNvSpPr>
          <p:nvPr>
            <p:ph type="sldNum" sz="quarter" idx="11"/>
          </p:nvPr>
        </p:nvSpPr>
        <p:spPr/>
        <p:txBody>
          <a:bodyPr/>
          <a:lstStyle>
            <a:lvl1pPr>
              <a:defRPr>
                <a:solidFill>
                  <a:schemeClr val="bg1"/>
                </a:solidFill>
              </a:defRPr>
            </a:lvl1pPr>
          </a:lstStyle>
          <a:p>
            <a:fld id="{8E927758-6A17-FB45-B4AA-4955DFA3AD83}" type="slidenum">
              <a:rPr lang="en-US" smtClean="0"/>
              <a:pPr/>
              <a:t>‹#›</a:t>
            </a:fld>
            <a:endParaRPr lang="en-US"/>
          </a:p>
        </p:txBody>
      </p:sp>
      <p:sp>
        <p:nvSpPr>
          <p:cNvPr id="4" name="Text Placeholder 10">
            <a:extLst>
              <a:ext uri="{FF2B5EF4-FFF2-40B4-BE49-F238E27FC236}">
                <a16:creationId xmlns:a16="http://schemas.microsoft.com/office/drawing/2014/main" id="{818A2CF7-D68A-88C2-3B3E-CAECB069D2F3}"/>
              </a:ext>
            </a:extLst>
          </p:cNvPr>
          <p:cNvSpPr>
            <a:spLocks noGrp="1"/>
          </p:cNvSpPr>
          <p:nvPr>
            <p:ph type="body" sz="quarter" idx="12" hasCustomPrompt="1"/>
          </p:nvPr>
        </p:nvSpPr>
        <p:spPr>
          <a:xfrm>
            <a:off x="7289467" y="324758"/>
            <a:ext cx="1418669" cy="463038"/>
          </a:xfrm>
          <a:blipFill>
            <a:blip r:embed="rId3"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19487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87B69-D2F5-C1F1-8126-A2E3B1FE77C2}"/>
              </a:ext>
            </a:extLst>
          </p:cNvPr>
          <p:cNvSpPr/>
          <p:nvPr userDrawn="1"/>
        </p:nvSpPr>
        <p:spPr>
          <a:xfrm>
            <a:off x="0" y="-26361"/>
            <a:ext cx="9144000" cy="5169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5" y="780182"/>
            <a:ext cx="5997685" cy="960017"/>
          </a:xfrm>
          <a:prstGeom prst="rect">
            <a:avLst/>
          </a:prstGeom>
        </p:spPr>
        <p:txBody>
          <a:bodyPr/>
          <a:lstStyle>
            <a:lvl1pPr marL="0">
              <a:lnSpc>
                <a:spcPts val="2970"/>
              </a:lnSpc>
              <a:spcBef>
                <a:spcPts val="0"/>
              </a:spcBef>
              <a:spcAft>
                <a:spcPts val="0"/>
              </a:spcAft>
              <a:defRPr kern="1200" spc="0">
                <a:solidFill>
                  <a:schemeClr val="bg1"/>
                </a:solidFill>
              </a:defRPr>
            </a:lvl1pPr>
          </a:lstStyle>
          <a:p>
            <a:r>
              <a:rPr lang="en-AU"/>
              <a:t>Thank you</a:t>
            </a:r>
            <a:endParaRPr lang="en-US"/>
          </a:p>
        </p:txBody>
      </p:sp>
      <p:sp>
        <p:nvSpPr>
          <p:cNvPr id="8" name="Title 1"/>
          <p:cNvSpPr txBox="1">
            <a:spLocks/>
          </p:cNvSpPr>
          <p:nvPr userDrawn="1"/>
        </p:nvSpPr>
        <p:spPr>
          <a:xfrm>
            <a:off x="598251" y="4440825"/>
            <a:ext cx="5997685" cy="459790"/>
          </a:xfrm>
          <a:prstGeom prst="rect">
            <a:avLst/>
          </a:prstGeom>
        </p:spPr>
        <p:txBody>
          <a:bodyPr vert="horz" lIns="68580" tIns="34290" rIns="68580" bIns="34290" rtlCol="0" anchor="t">
            <a:noAutofit/>
          </a:bodyPr>
          <a:lstStyle>
            <a:lvl1pPr marL="0" algn="l" defTabSz="457200" rtl="0" eaLnBrk="1" latinLnBrk="0" hangingPunct="1">
              <a:lnSpc>
                <a:spcPts val="3960"/>
              </a:lnSpc>
              <a:spcBef>
                <a:spcPts val="0"/>
              </a:spcBef>
              <a:spcAft>
                <a:spcPts val="0"/>
              </a:spcAft>
              <a:buNone/>
              <a:defRPr sz="3500" kern="1200" spc="0">
                <a:solidFill>
                  <a:schemeClr val="bg1"/>
                </a:solidFill>
                <a:latin typeface="+mj-lt"/>
                <a:ea typeface="+mj-ea"/>
                <a:cs typeface="+mj-cs"/>
              </a:defRPr>
            </a:lvl1pPr>
          </a:lstStyle>
          <a:p>
            <a:pPr>
              <a:lnSpc>
                <a:spcPct val="120000"/>
              </a:lnSpc>
            </a:pPr>
            <a:r>
              <a:rPr lang="en-AU" sz="750"/>
              <a:t>Level 2, 111 Coventry Street,</a:t>
            </a:r>
            <a:r>
              <a:rPr lang="en-AU" sz="750" baseline="0"/>
              <a:t> South Melbourne Victoria 3205 Australia</a:t>
            </a:r>
            <a:br>
              <a:rPr lang="en-AU" sz="750" baseline="0"/>
            </a:br>
            <a:r>
              <a:rPr lang="en-AU" sz="750" baseline="0"/>
              <a:t>T. 03 9626 5000 F. 03 9626 5095 </a:t>
            </a:r>
            <a:r>
              <a:rPr lang="en-AU" sz="750" baseline="0" err="1"/>
              <a:t>www.golf.org.au</a:t>
            </a:r>
            <a:br>
              <a:rPr lang="en-AU" sz="750" baseline="0"/>
            </a:br>
            <a:r>
              <a:rPr lang="en-AU" sz="750" baseline="0" err="1"/>
              <a:t>Reg</a:t>
            </a:r>
            <a:r>
              <a:rPr lang="en-AU" sz="750" baseline="0"/>
              <a:t> No. A0048256Z ARBN 118 151 894 ABN 54 118 151 894 </a:t>
            </a:r>
            <a:endParaRPr lang="en-US" sz="750"/>
          </a:p>
        </p:txBody>
      </p:sp>
      <p:sp>
        <p:nvSpPr>
          <p:cNvPr id="3" name="TextBox 2">
            <a:extLst>
              <a:ext uri="{FF2B5EF4-FFF2-40B4-BE49-F238E27FC236}">
                <a16:creationId xmlns:a16="http://schemas.microsoft.com/office/drawing/2014/main" id="{49A4251C-1FAF-29BC-1177-8B69EEE4A24C}"/>
              </a:ext>
            </a:extLst>
          </p:cNvPr>
          <p:cNvSpPr txBox="1"/>
          <p:nvPr userDrawn="1"/>
        </p:nvSpPr>
        <p:spPr>
          <a:xfrm>
            <a:off x="-255494" y="705971"/>
            <a:ext cx="0" cy="0"/>
          </a:xfrm>
          <a:prstGeom prst="rect">
            <a:avLst/>
          </a:prstGeom>
        </p:spPr>
        <p:txBody>
          <a:bodyPr vert="horz" wrap="none" lIns="68580" tIns="34290" rIns="68580" bIns="34290" rtlCol="0" anchor="t">
            <a:normAutofit fontScale="25000" lnSpcReduction="20000"/>
          </a:bodyPr>
          <a:lstStyle/>
          <a:p>
            <a:endParaRPr lang="en-US" sz="1500"/>
          </a:p>
        </p:txBody>
      </p:sp>
      <p:sp>
        <p:nvSpPr>
          <p:cNvPr id="5" name="Text Placeholder 10">
            <a:extLst>
              <a:ext uri="{FF2B5EF4-FFF2-40B4-BE49-F238E27FC236}">
                <a16:creationId xmlns:a16="http://schemas.microsoft.com/office/drawing/2014/main" id="{D19BF1B6-A87F-D65D-EB2A-660CA0D8BCC5}"/>
              </a:ext>
            </a:extLst>
          </p:cNvPr>
          <p:cNvSpPr>
            <a:spLocks noGrp="1"/>
          </p:cNvSpPr>
          <p:nvPr>
            <p:ph type="body" sz="quarter" idx="12" hasCustomPrompt="1"/>
          </p:nvPr>
        </p:nvSpPr>
        <p:spPr>
          <a:xfrm>
            <a:off x="7148505" y="4387990"/>
            <a:ext cx="1418669" cy="463038"/>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US"/>
              <a:t> </a:t>
            </a:r>
          </a:p>
        </p:txBody>
      </p:sp>
    </p:spTree>
    <p:extLst>
      <p:ext uri="{BB962C8B-B14F-4D97-AF65-F5344CB8AC3E}">
        <p14:creationId xmlns:p14="http://schemas.microsoft.com/office/powerpoint/2010/main" val="426205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934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Title Placeholder 12">
            <a:extLst>
              <a:ext uri="{FF2B5EF4-FFF2-40B4-BE49-F238E27FC236}">
                <a16:creationId xmlns:a16="http://schemas.microsoft.com/office/drawing/2014/main" id="{534AC384-BAAD-0F75-F891-5D4326C8999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5" name="Slide Number Placeholder 14">
            <a:extLst>
              <a:ext uri="{FF2B5EF4-FFF2-40B4-BE49-F238E27FC236}">
                <a16:creationId xmlns:a16="http://schemas.microsoft.com/office/drawing/2014/main" id="{8B92357D-CA7D-2BB0-A040-D5B158ABBB3E}"/>
              </a:ext>
            </a:extLst>
          </p:cNvPr>
          <p:cNvSpPr>
            <a:spLocks noGrp="1"/>
          </p:cNvSpPr>
          <p:nvPr>
            <p:ph type="sldNum" sz="quarter" idx="4"/>
          </p:nvPr>
        </p:nvSpPr>
        <p:spPr>
          <a:xfrm>
            <a:off x="6761208" y="4733024"/>
            <a:ext cx="2057400" cy="274637"/>
          </a:xfrm>
          <a:prstGeom prst="rect">
            <a:avLst/>
          </a:prstGeom>
        </p:spPr>
        <p:txBody>
          <a:bodyPr vert="horz" lIns="91440" tIns="45720" rIns="91440" bIns="45720" rtlCol="0" anchor="ctr"/>
          <a:lstStyle>
            <a:lvl1pPr algn="r">
              <a:defRPr sz="900">
                <a:solidFill>
                  <a:schemeClr val="tx2"/>
                </a:solidFill>
              </a:defRPr>
            </a:lvl1pPr>
          </a:lstStyle>
          <a:p>
            <a:fld id="{8E927758-6A17-FB45-B4AA-4955DFA3AD83}" type="slidenum">
              <a:rPr lang="en-US" smtClean="0"/>
              <a:pPr/>
              <a:t>‹#›</a:t>
            </a:fld>
            <a:endParaRPr lang="en-US"/>
          </a:p>
        </p:txBody>
      </p:sp>
      <p:sp>
        <p:nvSpPr>
          <p:cNvPr id="18" name="Text Placeholder 10">
            <a:extLst>
              <a:ext uri="{FF2B5EF4-FFF2-40B4-BE49-F238E27FC236}">
                <a16:creationId xmlns:a16="http://schemas.microsoft.com/office/drawing/2014/main" id="{4E9437FA-7B58-CE3D-711E-D3285CE77132}"/>
              </a:ext>
            </a:extLst>
          </p:cNvPr>
          <p:cNvSpPr txBox="1">
            <a:spLocks/>
          </p:cNvSpPr>
          <p:nvPr userDrawn="1"/>
        </p:nvSpPr>
        <p:spPr>
          <a:xfrm>
            <a:off x="7289467" y="324758"/>
            <a:ext cx="1418669" cy="46303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a:lstStyle>
            <a:lvl1pPr marL="0" indent="0" algn="l" defTabSz="342892" rtl="0" eaLnBrk="1" latinLnBrk="0" hangingPunct="1">
              <a:spcBef>
                <a:spcPct val="20000"/>
              </a:spcBef>
              <a:buFontTx/>
              <a:buNone/>
              <a:defRPr sz="1500" kern="1200">
                <a:solidFill>
                  <a:schemeClr val="tx1"/>
                </a:solidFill>
                <a:latin typeface="+mn-lt"/>
                <a:ea typeface="+mn-ea"/>
                <a:cs typeface="+mn-cs"/>
              </a:defRPr>
            </a:lvl1pPr>
            <a:lvl2pPr marL="502187" indent="-214308" algn="l" defTabSz="342892" rtl="0" eaLnBrk="1" latinLnBrk="0" hangingPunct="1">
              <a:spcBef>
                <a:spcPct val="20000"/>
              </a:spcBef>
              <a:buFont typeface="Arial"/>
              <a:buChar char="–"/>
              <a:defRPr sz="1500" kern="1200">
                <a:solidFill>
                  <a:schemeClr val="tx1"/>
                </a:solidFill>
                <a:latin typeface="+mn-lt"/>
                <a:ea typeface="+mn-ea"/>
                <a:cs typeface="+mn-cs"/>
              </a:defRPr>
            </a:lvl2pPr>
            <a:lvl3pPr marL="696583" indent="-171446" algn="l" defTabSz="342892" rtl="0" eaLnBrk="1" latinLnBrk="0" hangingPunct="1">
              <a:spcBef>
                <a:spcPct val="20000"/>
              </a:spcBef>
              <a:buFont typeface="Arial"/>
              <a:buChar char="•"/>
              <a:defRPr sz="1500" kern="1200">
                <a:solidFill>
                  <a:schemeClr val="tx1"/>
                </a:solidFill>
                <a:latin typeface="+mn-lt"/>
                <a:ea typeface="+mn-ea"/>
                <a:cs typeface="+mn-cs"/>
              </a:defRPr>
            </a:lvl3pPr>
            <a:lvl4pPr marL="877478"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058374"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294884241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1" r:id="rId4"/>
    <p:sldLayoutId id="2147483650" r:id="rId5"/>
    <p:sldLayoutId id="2147483659" r:id="rId6"/>
    <p:sldLayoutId id="2147483658" r:id="rId7"/>
    <p:sldLayoutId id="2147483655" r:id="rId8"/>
    <p:sldLayoutId id="2147483662" r:id="rId9"/>
  </p:sldLayoutIdLst>
  <p:hf hdr="0" ftr="0" dt="0"/>
  <p:txStyles>
    <p:title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p:titleStyle>
    <p:bodyStyle>
      <a:lvl1pPr marL="257168" indent="-257168" algn="l" defTabSz="342892" rtl="0" eaLnBrk="1" latinLnBrk="0" hangingPunct="1">
        <a:spcBef>
          <a:spcPct val="20000"/>
        </a:spcBef>
        <a:buFont typeface="Arial"/>
        <a:buChar char="•"/>
        <a:defRPr sz="1500" kern="1200">
          <a:solidFill>
            <a:schemeClr val="tx1"/>
          </a:solidFill>
          <a:latin typeface="+mn-lt"/>
          <a:ea typeface="+mn-ea"/>
          <a:cs typeface="+mn-cs"/>
        </a:defRPr>
      </a:lvl1pPr>
      <a:lvl2pPr marL="502187" indent="-214308" algn="l" defTabSz="342892" rtl="0" eaLnBrk="1" latinLnBrk="0" hangingPunct="1">
        <a:spcBef>
          <a:spcPct val="20000"/>
        </a:spcBef>
        <a:buFont typeface="Arial"/>
        <a:buChar char="–"/>
        <a:defRPr sz="1500" kern="1200">
          <a:solidFill>
            <a:schemeClr val="tx1"/>
          </a:solidFill>
          <a:latin typeface="+mn-lt"/>
          <a:ea typeface="+mn-ea"/>
          <a:cs typeface="+mn-cs"/>
        </a:defRPr>
      </a:lvl2pPr>
      <a:lvl3pPr marL="696583" indent="-171446" algn="l" defTabSz="342892" rtl="0" eaLnBrk="1" latinLnBrk="0" hangingPunct="1">
        <a:spcBef>
          <a:spcPct val="20000"/>
        </a:spcBef>
        <a:buFont typeface="Arial"/>
        <a:buChar char="•"/>
        <a:defRPr sz="1500" kern="1200">
          <a:solidFill>
            <a:schemeClr val="tx1"/>
          </a:solidFill>
          <a:latin typeface="+mn-lt"/>
          <a:ea typeface="+mn-ea"/>
          <a:cs typeface="+mn-cs"/>
        </a:defRPr>
      </a:lvl3pPr>
      <a:lvl4pPr marL="877478"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058374"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Title Placeholder 12">
            <a:extLst>
              <a:ext uri="{FF2B5EF4-FFF2-40B4-BE49-F238E27FC236}">
                <a16:creationId xmlns:a16="http://schemas.microsoft.com/office/drawing/2014/main" id="{534AC384-BAAD-0F75-F891-5D4326C8999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5" name="Slide Number Placeholder 14">
            <a:extLst>
              <a:ext uri="{FF2B5EF4-FFF2-40B4-BE49-F238E27FC236}">
                <a16:creationId xmlns:a16="http://schemas.microsoft.com/office/drawing/2014/main" id="{8B92357D-CA7D-2BB0-A040-D5B158ABBB3E}"/>
              </a:ext>
            </a:extLst>
          </p:cNvPr>
          <p:cNvSpPr>
            <a:spLocks noGrp="1"/>
          </p:cNvSpPr>
          <p:nvPr>
            <p:ph type="sldNum" sz="quarter" idx="4"/>
          </p:nvPr>
        </p:nvSpPr>
        <p:spPr>
          <a:xfrm>
            <a:off x="6761208" y="4733024"/>
            <a:ext cx="2057400" cy="274637"/>
          </a:xfrm>
          <a:prstGeom prst="rect">
            <a:avLst/>
          </a:prstGeom>
        </p:spPr>
        <p:txBody>
          <a:bodyPr vert="horz" lIns="91440" tIns="45720" rIns="91440" bIns="45720" rtlCol="0" anchor="ctr"/>
          <a:lstStyle>
            <a:lvl1pPr algn="r">
              <a:defRPr sz="900">
                <a:solidFill>
                  <a:schemeClr val="tx2"/>
                </a:solidFill>
              </a:defRPr>
            </a:lvl1pPr>
          </a:lstStyle>
          <a:p>
            <a:fld id="{8E927758-6A17-FB45-B4AA-4955DFA3AD83}" type="slidenum">
              <a:rPr lang="en-US" smtClean="0"/>
              <a:pPr/>
              <a:t>‹#›</a:t>
            </a:fld>
            <a:endParaRPr lang="en-US"/>
          </a:p>
        </p:txBody>
      </p:sp>
      <p:sp>
        <p:nvSpPr>
          <p:cNvPr id="18" name="Text Placeholder 10">
            <a:extLst>
              <a:ext uri="{FF2B5EF4-FFF2-40B4-BE49-F238E27FC236}">
                <a16:creationId xmlns:a16="http://schemas.microsoft.com/office/drawing/2014/main" id="{4E9437FA-7B58-CE3D-711E-D3285CE77132}"/>
              </a:ext>
            </a:extLst>
          </p:cNvPr>
          <p:cNvSpPr txBox="1">
            <a:spLocks/>
          </p:cNvSpPr>
          <p:nvPr userDrawn="1"/>
        </p:nvSpPr>
        <p:spPr>
          <a:xfrm>
            <a:off x="7289467" y="324758"/>
            <a:ext cx="1418669" cy="463038"/>
          </a:xfrm>
          <a:prstGeom prst="rect">
            <a:avLst/>
          </a:prstGeom>
          <a:blipFill>
            <a:blip r:embed="rId10" cstate="email">
              <a:extLst>
                <a:ext uri="{28A0092B-C50C-407E-A947-70E740481C1C}">
                  <a14:useLocalDpi xmlns:a14="http://schemas.microsoft.com/office/drawing/2010/main"/>
                </a:ext>
              </a:extLst>
            </a:blip>
            <a:stretch>
              <a:fillRect/>
            </a:stretch>
          </a:blipFill>
        </p:spPr>
        <p:txBody>
          <a:bodyPr/>
          <a:lstStyle>
            <a:lvl1pPr marL="0" indent="0" algn="l" defTabSz="342892" rtl="0" eaLnBrk="1" latinLnBrk="0" hangingPunct="1">
              <a:spcBef>
                <a:spcPct val="20000"/>
              </a:spcBef>
              <a:buFontTx/>
              <a:buNone/>
              <a:defRPr sz="1500" kern="1200">
                <a:solidFill>
                  <a:schemeClr val="tx1"/>
                </a:solidFill>
                <a:latin typeface="+mn-lt"/>
                <a:ea typeface="+mn-ea"/>
                <a:cs typeface="+mn-cs"/>
              </a:defRPr>
            </a:lvl1pPr>
            <a:lvl2pPr marL="502187" indent="-214308" algn="l" defTabSz="342892" rtl="0" eaLnBrk="1" latinLnBrk="0" hangingPunct="1">
              <a:spcBef>
                <a:spcPct val="20000"/>
              </a:spcBef>
              <a:buFont typeface="Arial"/>
              <a:buChar char="–"/>
              <a:defRPr sz="1500" kern="1200">
                <a:solidFill>
                  <a:schemeClr val="tx1"/>
                </a:solidFill>
                <a:latin typeface="+mn-lt"/>
                <a:ea typeface="+mn-ea"/>
                <a:cs typeface="+mn-cs"/>
              </a:defRPr>
            </a:lvl2pPr>
            <a:lvl3pPr marL="696583" indent="-171446" algn="l" defTabSz="342892" rtl="0" eaLnBrk="1" latinLnBrk="0" hangingPunct="1">
              <a:spcBef>
                <a:spcPct val="20000"/>
              </a:spcBef>
              <a:buFont typeface="Arial"/>
              <a:buChar char="•"/>
              <a:defRPr sz="1500" kern="1200">
                <a:solidFill>
                  <a:schemeClr val="tx1"/>
                </a:solidFill>
                <a:latin typeface="+mn-lt"/>
                <a:ea typeface="+mn-ea"/>
                <a:cs typeface="+mn-cs"/>
              </a:defRPr>
            </a:lvl3pPr>
            <a:lvl4pPr marL="877478"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058374"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22379282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p:titleStyle>
    <p:bodyStyle>
      <a:lvl1pPr marL="257168" indent="-257168" algn="l" defTabSz="342892" rtl="0" eaLnBrk="1" latinLnBrk="0" hangingPunct="1">
        <a:spcBef>
          <a:spcPct val="20000"/>
        </a:spcBef>
        <a:buFont typeface="Arial"/>
        <a:buChar char="•"/>
        <a:defRPr sz="1500" kern="1200">
          <a:solidFill>
            <a:schemeClr val="tx1"/>
          </a:solidFill>
          <a:latin typeface="+mn-lt"/>
          <a:ea typeface="+mn-ea"/>
          <a:cs typeface="+mn-cs"/>
        </a:defRPr>
      </a:lvl1pPr>
      <a:lvl2pPr marL="502187" indent="-214308" algn="l" defTabSz="342892" rtl="0" eaLnBrk="1" latinLnBrk="0" hangingPunct="1">
        <a:spcBef>
          <a:spcPct val="20000"/>
        </a:spcBef>
        <a:buFont typeface="Arial"/>
        <a:buChar char="–"/>
        <a:defRPr sz="1500" kern="1200">
          <a:solidFill>
            <a:schemeClr val="tx1"/>
          </a:solidFill>
          <a:latin typeface="+mn-lt"/>
          <a:ea typeface="+mn-ea"/>
          <a:cs typeface="+mn-cs"/>
        </a:defRPr>
      </a:lvl2pPr>
      <a:lvl3pPr marL="696583" indent="-171446" algn="l" defTabSz="342892" rtl="0" eaLnBrk="1" latinLnBrk="0" hangingPunct="1">
        <a:spcBef>
          <a:spcPct val="20000"/>
        </a:spcBef>
        <a:buFont typeface="Arial"/>
        <a:buChar char="•"/>
        <a:defRPr sz="1500" kern="1200">
          <a:solidFill>
            <a:schemeClr val="tx1"/>
          </a:solidFill>
          <a:latin typeface="+mn-lt"/>
          <a:ea typeface="+mn-ea"/>
          <a:cs typeface="+mn-cs"/>
        </a:defRPr>
      </a:lvl3pPr>
      <a:lvl4pPr marL="877478"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058374"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6377A3-19AB-29FB-0CAB-11BA77ADA7BA}"/>
              </a:ext>
            </a:extLst>
          </p:cNvPr>
          <p:cNvSpPr>
            <a:spLocks noGrp="1"/>
          </p:cNvSpPr>
          <p:nvPr>
            <p:ph type="sldNum" sz="quarter" idx="10"/>
          </p:nvPr>
        </p:nvSpPr>
        <p:spPr/>
        <p:txBody>
          <a:bodyPr/>
          <a:lstStyle/>
          <a:p>
            <a:fld id="{8E927758-6A17-FB45-B4AA-4955DFA3AD83}" type="slidenum">
              <a:rPr lang="en-US" smtClean="0"/>
              <a:pPr/>
              <a:t>1</a:t>
            </a:fld>
            <a:endParaRPr lang="en-US"/>
          </a:p>
        </p:txBody>
      </p:sp>
      <p:pic>
        <p:nvPicPr>
          <p:cNvPr id="6" name="Picture Placeholder 10">
            <a:extLst>
              <a:ext uri="{FF2B5EF4-FFF2-40B4-BE49-F238E27FC236}">
                <a16:creationId xmlns:a16="http://schemas.microsoft.com/office/drawing/2014/main" id="{E6B70C78-61C1-EBF9-38D0-0BED476CC839}"/>
              </a:ext>
            </a:extLst>
          </p:cNvPr>
          <p:cNvPicPr>
            <a:picLocks noChangeAspect="1"/>
          </p:cNvPicPr>
          <p:nvPr/>
        </p:nvPicPr>
        <p:blipFill>
          <a:blip r:embed="rId2"/>
          <a:srcRect l="26157" r="26157"/>
          <a:stretch/>
        </p:blipFill>
        <p:spPr>
          <a:xfrm>
            <a:off x="1540505" y="715880"/>
            <a:ext cx="4291781" cy="4291781"/>
          </a:xfrm>
          <a:prstGeom prst="ellipse">
            <a:avLst/>
          </a:prstGeom>
        </p:spPr>
      </p:pic>
      <p:pic>
        <p:nvPicPr>
          <p:cNvPr id="5" name="Content Placeholder 4">
            <a:extLst>
              <a:ext uri="{FF2B5EF4-FFF2-40B4-BE49-F238E27FC236}">
                <a16:creationId xmlns:a16="http://schemas.microsoft.com/office/drawing/2014/main" id="{EED7B01D-E263-EF2F-4995-A548F5242D26}"/>
              </a:ext>
            </a:extLst>
          </p:cNvPr>
          <p:cNvPicPr>
            <a:picLocks noGrp="1" noChangeAspect="1"/>
          </p:cNvPicPr>
          <p:nvPr>
            <p:ph idx="1"/>
          </p:nvPr>
        </p:nvPicPr>
        <p:blipFill>
          <a:blip r:embed="rId3"/>
          <a:stretch>
            <a:fillRect/>
          </a:stretch>
        </p:blipFill>
        <p:spPr>
          <a:xfrm>
            <a:off x="457205" y="363281"/>
            <a:ext cx="1445337" cy="2347579"/>
          </a:xfrm>
          <a:prstGeom prst="rect">
            <a:avLst/>
          </a:prstGeom>
        </p:spPr>
      </p:pic>
      <p:sp>
        <p:nvSpPr>
          <p:cNvPr id="8" name="TextBox 7">
            <a:extLst>
              <a:ext uri="{FF2B5EF4-FFF2-40B4-BE49-F238E27FC236}">
                <a16:creationId xmlns:a16="http://schemas.microsoft.com/office/drawing/2014/main" id="{797AC6F4-6A2E-0FD4-7578-1BE88E9CDE9B}"/>
              </a:ext>
            </a:extLst>
          </p:cNvPr>
          <p:cNvSpPr txBox="1"/>
          <p:nvPr/>
        </p:nvSpPr>
        <p:spPr>
          <a:xfrm>
            <a:off x="5914800" y="1352404"/>
            <a:ext cx="2903808" cy="1446550"/>
          </a:xfrm>
          <a:prstGeom prst="rect">
            <a:avLst/>
          </a:prstGeom>
          <a:noFill/>
        </p:spPr>
        <p:txBody>
          <a:bodyPr wrap="square">
            <a:spAutoFit/>
          </a:bodyPr>
          <a:lstStyle/>
          <a:p>
            <a:r>
              <a:rPr lang="en-US" sz="4400" dirty="0">
                <a:solidFill>
                  <a:srgbClr val="008A3E"/>
                </a:solidFill>
              </a:rPr>
              <a:t>Strategic Plan</a:t>
            </a:r>
            <a:endParaRPr lang="en-AU" sz="4400" dirty="0">
              <a:solidFill>
                <a:srgbClr val="008A3E"/>
              </a:solidFill>
            </a:endParaRPr>
          </a:p>
        </p:txBody>
      </p:sp>
      <p:sp>
        <p:nvSpPr>
          <p:cNvPr id="9" name="Title 1">
            <a:extLst>
              <a:ext uri="{FF2B5EF4-FFF2-40B4-BE49-F238E27FC236}">
                <a16:creationId xmlns:a16="http://schemas.microsoft.com/office/drawing/2014/main" id="{3D4B9F02-ABA7-5626-1545-321C9F18C2AB}"/>
              </a:ext>
            </a:extLst>
          </p:cNvPr>
          <p:cNvSpPr txBox="1">
            <a:spLocks/>
          </p:cNvSpPr>
          <p:nvPr/>
        </p:nvSpPr>
        <p:spPr>
          <a:xfrm>
            <a:off x="5997178" y="2964554"/>
            <a:ext cx="2614022" cy="401831"/>
          </a:xfrm>
          <a:prstGeom prst="rect">
            <a:avLst/>
          </a:prstGeom>
        </p:spPr>
        <p:txBody>
          <a:bodyPr vert="horz" lIns="0" tIns="34290" rIns="68580" bIns="34290" rtlCol="0" anchor="t">
            <a:noAutofit/>
          </a:bodyPr>
          <a:lstStyle>
            <a:lvl1pPr marL="0" algn="l" defTabSz="457200" rtl="0" eaLnBrk="1" latinLnBrk="0" hangingPunct="1">
              <a:lnSpc>
                <a:spcPct val="100000"/>
              </a:lnSpc>
              <a:spcBef>
                <a:spcPts val="0"/>
              </a:spcBef>
              <a:spcAft>
                <a:spcPts val="0"/>
              </a:spcAft>
              <a:buNone/>
              <a:defRPr sz="5400" kern="1200" spc="0" baseline="0">
                <a:solidFill>
                  <a:schemeClr val="bg1"/>
                </a:solidFill>
                <a:latin typeface="GILROY-SEMIBOLD" pitchFamily="2" charset="77"/>
                <a:ea typeface="+mj-ea"/>
                <a:cs typeface="+mj-cs"/>
              </a:defRPr>
            </a:lvl1pPr>
          </a:lstStyle>
          <a:p>
            <a:pPr>
              <a:lnSpc>
                <a:spcPct val="80000"/>
              </a:lnSpc>
            </a:pPr>
            <a:r>
              <a:rPr lang="en-US" sz="2700" dirty="0">
                <a:solidFill>
                  <a:schemeClr val="bg2">
                    <a:lumMod val="10000"/>
                  </a:schemeClr>
                </a:solidFill>
              </a:rPr>
              <a:t>2025-2030</a:t>
            </a:r>
          </a:p>
          <a:p>
            <a:pPr>
              <a:lnSpc>
                <a:spcPct val="80000"/>
              </a:lnSpc>
            </a:pPr>
            <a:endParaRPr lang="en-US" sz="2700" dirty="0">
              <a:solidFill>
                <a:schemeClr val="bg2">
                  <a:lumMod val="10000"/>
                </a:schemeClr>
              </a:solidFill>
            </a:endParaRPr>
          </a:p>
          <a:p>
            <a:pPr>
              <a:lnSpc>
                <a:spcPct val="80000"/>
              </a:lnSpc>
            </a:pPr>
            <a:endParaRPr lang="en-US" sz="2700" dirty="0">
              <a:solidFill>
                <a:schemeClr val="bg2">
                  <a:lumMod val="10000"/>
                </a:schemeClr>
              </a:solidFill>
            </a:endParaRPr>
          </a:p>
          <a:p>
            <a:pPr>
              <a:lnSpc>
                <a:spcPct val="80000"/>
              </a:lnSpc>
            </a:pPr>
            <a:r>
              <a:rPr lang="en-US" sz="1200" dirty="0">
                <a:solidFill>
                  <a:schemeClr val="bg2">
                    <a:lumMod val="10000"/>
                  </a:schemeClr>
                </a:solidFill>
              </a:rPr>
              <a:t>Developed in alignment with the Australian Golf Strategy</a:t>
            </a:r>
          </a:p>
        </p:txBody>
      </p:sp>
    </p:spTree>
    <p:extLst>
      <p:ext uri="{BB962C8B-B14F-4D97-AF65-F5344CB8AC3E}">
        <p14:creationId xmlns:p14="http://schemas.microsoft.com/office/powerpoint/2010/main" val="83007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92E4F6-A04A-EEF8-551D-7342C5D00FE9}"/>
              </a:ext>
            </a:extLst>
          </p:cNvPr>
          <p:cNvSpPr/>
          <p:nvPr/>
        </p:nvSpPr>
        <p:spPr>
          <a:xfrm>
            <a:off x="0" y="-31407"/>
            <a:ext cx="6518564" cy="520631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CD45AD72-CA46-A592-9876-3563676209C8}"/>
              </a:ext>
            </a:extLst>
          </p:cNvPr>
          <p:cNvSpPr txBox="1">
            <a:spLocks/>
          </p:cNvSpPr>
          <p:nvPr/>
        </p:nvSpPr>
        <p:spPr>
          <a:xfrm>
            <a:off x="286395" y="190423"/>
            <a:ext cx="4732892" cy="616807"/>
          </a:xfrm>
          <a:prstGeom prst="rect">
            <a:avLst/>
          </a:prstGeom>
        </p:spPr>
        <p:txBody>
          <a:bodyPr vert="horz" lIns="91440" tIns="45720" rIns="91440" bIns="45720" rtlCol="0" anchor="t">
            <a:noAutofit/>
          </a:bodyPr>
          <a:lst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a:lstStyle>
          <a:p>
            <a:pPr>
              <a:lnSpc>
                <a:spcPct val="80000"/>
              </a:lnSpc>
            </a:pPr>
            <a:r>
              <a:rPr lang="en-US" sz="4000" dirty="0">
                <a:solidFill>
                  <a:srgbClr val="008A3E"/>
                </a:solidFill>
              </a:rPr>
              <a:t>Work together</a:t>
            </a:r>
          </a:p>
        </p:txBody>
      </p:sp>
      <p:sp>
        <p:nvSpPr>
          <p:cNvPr id="8" name="Content Placeholder 2">
            <a:extLst>
              <a:ext uri="{FF2B5EF4-FFF2-40B4-BE49-F238E27FC236}">
                <a16:creationId xmlns:a16="http://schemas.microsoft.com/office/drawing/2014/main" id="{FA5740E5-3755-F987-93D2-FDE4D79A3C0D}"/>
              </a:ext>
            </a:extLst>
          </p:cNvPr>
          <p:cNvSpPr txBox="1">
            <a:spLocks/>
          </p:cNvSpPr>
          <p:nvPr/>
        </p:nvSpPr>
        <p:spPr>
          <a:xfrm>
            <a:off x="286395" y="900065"/>
            <a:ext cx="6149422" cy="38553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rgbClr val="008A3E"/>
                </a:solidFill>
              </a:rPr>
              <a:t>Our ambition: </a:t>
            </a:r>
          </a:p>
          <a:p>
            <a:pPr marL="0" indent="0">
              <a:buNone/>
            </a:pPr>
            <a:r>
              <a:rPr lang="en-US" sz="1800" dirty="0">
                <a:solidFill>
                  <a:schemeClr val="bg2">
                    <a:lumMod val="10000"/>
                  </a:schemeClr>
                </a:solidFill>
              </a:rPr>
              <a:t>We are a respected local partner known for our focus on collaboration and commitment to mutual benefit.</a:t>
            </a:r>
            <a:endParaRPr lang="en-US" sz="1800" dirty="0">
              <a:solidFill>
                <a:schemeClr val="bg2">
                  <a:lumMod val="10000"/>
                </a:schemeClr>
              </a:solidFill>
              <a:cs typeface="Arial"/>
            </a:endParaRPr>
          </a:p>
          <a:p>
            <a:pPr marL="0" indent="0" algn="l">
              <a:lnSpc>
                <a:spcPct val="100000"/>
              </a:lnSpc>
              <a:spcBef>
                <a:spcPts val="600"/>
              </a:spcBef>
              <a:buNone/>
            </a:pPr>
            <a:endParaRPr lang="en-US" sz="300" b="1" i="0" dirty="0">
              <a:solidFill>
                <a:schemeClr val="bg1"/>
              </a:solidFill>
              <a:effectLst/>
            </a:endParaRPr>
          </a:p>
          <a:p>
            <a:pPr marL="0" indent="0" algn="l">
              <a:lnSpc>
                <a:spcPct val="100000"/>
              </a:lnSpc>
              <a:spcBef>
                <a:spcPts val="0"/>
              </a:spcBef>
              <a:buNone/>
            </a:pPr>
            <a:endParaRPr lang="en-US" sz="1200" b="1" i="0" dirty="0">
              <a:solidFill>
                <a:schemeClr val="bg2">
                  <a:lumMod val="10000"/>
                </a:schemeClr>
              </a:solidFill>
              <a:effectLst/>
            </a:endParaRPr>
          </a:p>
          <a:p>
            <a:pPr marL="0" indent="0" algn="l">
              <a:lnSpc>
                <a:spcPct val="100000"/>
              </a:lnSpc>
              <a:spcBef>
                <a:spcPts val="0"/>
              </a:spcBef>
              <a:buNone/>
            </a:pPr>
            <a:r>
              <a:rPr lang="en-US" sz="1200" b="1" i="0" dirty="0">
                <a:solidFill>
                  <a:srgbClr val="008A3E"/>
                </a:solidFill>
                <a:effectLst/>
              </a:rPr>
              <a:t>Success will be measured by</a:t>
            </a:r>
          </a:p>
          <a:p>
            <a:pPr marL="228600" indent="-228600" algn="l">
              <a:lnSpc>
                <a:spcPct val="100000"/>
              </a:lnSpc>
              <a:spcBef>
                <a:spcPts val="0"/>
              </a:spcBef>
              <a:buFont typeface="+mj-lt"/>
              <a:buAutoNum type="arabicPeriod"/>
            </a:pPr>
            <a:r>
              <a:rPr lang="en-US" sz="1200" dirty="0">
                <a:solidFill>
                  <a:schemeClr val="bg2">
                    <a:lumMod val="10000"/>
                  </a:schemeClr>
                </a:solidFill>
              </a:rPr>
              <a:t>Partnership metrics (Number of partnerships their engagement and outcomes).</a:t>
            </a:r>
          </a:p>
          <a:p>
            <a:pPr marL="228600" indent="-228600" algn="l">
              <a:lnSpc>
                <a:spcPct val="100000"/>
              </a:lnSpc>
              <a:spcBef>
                <a:spcPts val="0"/>
              </a:spcBef>
              <a:buFont typeface="+mj-lt"/>
              <a:buAutoNum type="arabicPeriod"/>
            </a:pPr>
            <a:r>
              <a:rPr lang="en-US" sz="1200" dirty="0">
                <a:solidFill>
                  <a:schemeClr val="bg2">
                    <a:lumMod val="10000"/>
                  </a:schemeClr>
                </a:solidFill>
              </a:rPr>
              <a:t>Progress against strategic plan.</a:t>
            </a:r>
          </a:p>
          <a:p>
            <a:pPr marL="228600" indent="-228600">
              <a:spcBef>
                <a:spcPts val="0"/>
              </a:spcBef>
              <a:buFont typeface="+mj-lt"/>
              <a:buAutoNum type="arabicPeriod"/>
            </a:pPr>
            <a:r>
              <a:rPr lang="en-US" sz="1200" dirty="0">
                <a:solidFill>
                  <a:schemeClr val="bg2">
                    <a:lumMod val="10000"/>
                  </a:schemeClr>
                </a:solidFill>
              </a:rPr>
              <a:t>Relationship with the Rural City of Mildura </a:t>
            </a:r>
            <a:r>
              <a:rPr lang="en-US" sz="1200">
                <a:solidFill>
                  <a:schemeClr val="bg2">
                    <a:lumMod val="10000"/>
                  </a:schemeClr>
                </a:solidFill>
              </a:rPr>
              <a:t>and DECA</a:t>
            </a:r>
            <a:r>
              <a:rPr lang="en-US" sz="1200" dirty="0">
                <a:solidFill>
                  <a:schemeClr val="bg2">
                    <a:lumMod val="10000"/>
                  </a:schemeClr>
                </a:solidFill>
              </a:rPr>
              <a:t>.</a:t>
            </a:r>
          </a:p>
          <a:p>
            <a:pPr marL="0" indent="0">
              <a:spcBef>
                <a:spcPts val="0"/>
              </a:spcBef>
              <a:buNone/>
            </a:pPr>
            <a:endParaRPr lang="en-US" sz="1200" dirty="0">
              <a:solidFill>
                <a:schemeClr val="bg2">
                  <a:lumMod val="10000"/>
                </a:schemeClr>
              </a:solidFill>
            </a:endParaRPr>
          </a:p>
          <a:p>
            <a:pPr marL="0" indent="0">
              <a:spcBef>
                <a:spcPts val="0"/>
              </a:spcBef>
              <a:buNone/>
            </a:pPr>
            <a:endParaRPr lang="en-US" sz="1200" dirty="0">
              <a:solidFill>
                <a:schemeClr val="bg2">
                  <a:lumMod val="10000"/>
                </a:schemeClr>
              </a:solidFill>
            </a:endParaRPr>
          </a:p>
          <a:p>
            <a:pPr marL="0" indent="0" algn="l">
              <a:lnSpc>
                <a:spcPct val="100000"/>
              </a:lnSpc>
              <a:spcBef>
                <a:spcPts val="0"/>
              </a:spcBef>
              <a:buNone/>
            </a:pPr>
            <a:r>
              <a:rPr lang="en-US" sz="1200" b="1" i="0" dirty="0">
                <a:solidFill>
                  <a:srgbClr val="008A3E"/>
                </a:solidFill>
                <a:effectLst/>
              </a:rPr>
              <a:t>To achieve this, we will</a:t>
            </a:r>
          </a:p>
          <a:p>
            <a:pPr marL="228600" indent="-228600" algn="l">
              <a:lnSpc>
                <a:spcPct val="100000"/>
              </a:lnSpc>
              <a:spcBef>
                <a:spcPts val="0"/>
              </a:spcBef>
              <a:buFont typeface="+mj-lt"/>
              <a:buAutoNum type="arabicPeriod"/>
            </a:pPr>
            <a:r>
              <a:rPr lang="en-US" sz="1200" dirty="0">
                <a:solidFill>
                  <a:schemeClr val="bg2">
                    <a:lumMod val="10000"/>
                  </a:schemeClr>
                </a:solidFill>
              </a:rPr>
              <a:t>Develop and nurture partnerships with local businesses, schools and sporting clubs (golf and other). </a:t>
            </a:r>
          </a:p>
          <a:p>
            <a:pPr marL="228600" indent="-228600" algn="l">
              <a:lnSpc>
                <a:spcPct val="100000"/>
              </a:lnSpc>
              <a:spcBef>
                <a:spcPts val="0"/>
              </a:spcBef>
              <a:buFont typeface="+mj-lt"/>
              <a:buAutoNum type="arabicPeriod"/>
            </a:pPr>
            <a:r>
              <a:rPr lang="en-US" sz="1200" dirty="0">
                <a:solidFill>
                  <a:schemeClr val="bg2">
                    <a:lumMod val="10000"/>
                  </a:schemeClr>
                </a:solidFill>
              </a:rPr>
              <a:t>Report regularly and consistently on the strategic plan.</a:t>
            </a:r>
          </a:p>
          <a:p>
            <a:pPr marL="228600" indent="-228600">
              <a:spcBef>
                <a:spcPts val="0"/>
              </a:spcBef>
              <a:buFont typeface="+mj-lt"/>
              <a:buAutoNum type="arabicPeriod"/>
            </a:pPr>
            <a:r>
              <a:rPr lang="en-US" sz="1200" dirty="0">
                <a:solidFill>
                  <a:schemeClr val="bg2">
                    <a:lumMod val="10000"/>
                  </a:schemeClr>
                </a:solidFill>
              </a:rPr>
              <a:t>Develop a working relationship with the Rural City of Mildura to achieve strategic objectives through initiatives beneficial to the council, club, wider municipal catchment.</a:t>
            </a:r>
          </a:p>
        </p:txBody>
      </p:sp>
      <p:sp>
        <p:nvSpPr>
          <p:cNvPr id="9" name="Slide Number Placeholder 8">
            <a:extLst>
              <a:ext uri="{FF2B5EF4-FFF2-40B4-BE49-F238E27FC236}">
                <a16:creationId xmlns:a16="http://schemas.microsoft.com/office/drawing/2014/main" id="{C0F5256A-292E-7021-FDA6-D704194B8199}"/>
              </a:ext>
            </a:extLst>
          </p:cNvPr>
          <p:cNvSpPr>
            <a:spLocks noGrp="1"/>
          </p:cNvSpPr>
          <p:nvPr>
            <p:ph type="sldNum" sz="quarter" idx="10"/>
          </p:nvPr>
        </p:nvSpPr>
        <p:spPr/>
        <p:txBody>
          <a:bodyPr/>
          <a:lstStyle/>
          <a:p>
            <a:fld id="{8E927758-6A17-FB45-B4AA-4955DFA3AD83}" type="slidenum">
              <a:rPr lang="en-US" smtClean="0"/>
              <a:pPr/>
              <a:t>10</a:t>
            </a:fld>
            <a:endParaRPr lang="en-US"/>
          </a:p>
        </p:txBody>
      </p:sp>
      <p:pic>
        <p:nvPicPr>
          <p:cNvPr id="7" name="Picture 6" descr="A group of people standing in front of a sign&#10;&#10;AI-generated content may be incorrect.">
            <a:extLst>
              <a:ext uri="{FF2B5EF4-FFF2-40B4-BE49-F238E27FC236}">
                <a16:creationId xmlns:a16="http://schemas.microsoft.com/office/drawing/2014/main" id="{0AE9604B-9F86-1737-400E-80995837375C}"/>
              </a:ext>
            </a:extLst>
          </p:cNvPr>
          <p:cNvPicPr>
            <a:picLocks noChangeAspect="1"/>
          </p:cNvPicPr>
          <p:nvPr/>
        </p:nvPicPr>
        <p:blipFill>
          <a:blip r:embed="rId2"/>
          <a:stretch>
            <a:fillRect/>
          </a:stretch>
        </p:blipFill>
        <p:spPr>
          <a:xfrm>
            <a:off x="6250871" y="1124262"/>
            <a:ext cx="2856832" cy="2894976"/>
          </a:xfrm>
          <a:prstGeom prst="rect">
            <a:avLst/>
          </a:prstGeom>
        </p:spPr>
      </p:pic>
    </p:spTree>
    <p:extLst>
      <p:ext uri="{BB962C8B-B14F-4D97-AF65-F5344CB8AC3E}">
        <p14:creationId xmlns:p14="http://schemas.microsoft.com/office/powerpoint/2010/main" val="197608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348FE5-B757-0AE6-BA0A-8415F851D587}"/>
              </a:ext>
            </a:extLst>
          </p:cNvPr>
          <p:cNvSpPr/>
          <p:nvPr/>
        </p:nvSpPr>
        <p:spPr>
          <a:xfrm>
            <a:off x="0" y="-66188"/>
            <a:ext cx="4782529" cy="5209688"/>
          </a:xfrm>
          <a:prstGeom prst="rect">
            <a:avLst/>
          </a:prstGeom>
          <a:solidFill>
            <a:srgbClr val="008A3E"/>
          </a:solidFill>
          <a:ln>
            <a:solidFill>
              <a:srgbClr val="008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7" name="Picture Placeholder 5">
            <a:extLst>
              <a:ext uri="{FF2B5EF4-FFF2-40B4-BE49-F238E27FC236}">
                <a16:creationId xmlns:a16="http://schemas.microsoft.com/office/drawing/2014/main" id="{D11ACE8E-88A7-FAAE-FDCD-F5F64AFB22F0}"/>
              </a:ext>
            </a:extLst>
          </p:cNvPr>
          <p:cNvPicPr>
            <a:picLocks noChangeAspect="1"/>
          </p:cNvPicPr>
          <p:nvPr/>
        </p:nvPicPr>
        <p:blipFill>
          <a:blip r:embed="rId3"/>
          <a:srcRect/>
          <a:stretch/>
        </p:blipFill>
        <p:spPr>
          <a:xfrm>
            <a:off x="4782529" y="966867"/>
            <a:ext cx="4809464" cy="2938072"/>
          </a:xfrm>
          <a:prstGeom prst="rect">
            <a:avLst/>
          </a:prstGeom>
        </p:spPr>
      </p:pic>
      <p:sp>
        <p:nvSpPr>
          <p:cNvPr id="6" name="TextBox 5">
            <a:extLst>
              <a:ext uri="{FF2B5EF4-FFF2-40B4-BE49-F238E27FC236}">
                <a16:creationId xmlns:a16="http://schemas.microsoft.com/office/drawing/2014/main" id="{9CB24BD7-BE06-9A0A-90CA-0107AE26AE46}"/>
              </a:ext>
            </a:extLst>
          </p:cNvPr>
          <p:cNvSpPr txBox="1"/>
          <p:nvPr/>
        </p:nvSpPr>
        <p:spPr>
          <a:xfrm>
            <a:off x="-348258" y="1623417"/>
            <a:ext cx="0" cy="0"/>
          </a:xfrm>
          <a:prstGeom prst="rect">
            <a:avLst/>
          </a:prstGeom>
        </p:spPr>
        <p:txBody>
          <a:bodyPr vert="horz" wrap="none" lIns="68580" tIns="34290" rIns="68580" bIns="34290" rtlCol="0" anchor="t">
            <a:normAutofit fontScale="25000" lnSpcReduction="20000"/>
          </a:bodyPr>
          <a:lstStyle/>
          <a:p>
            <a:endParaRPr lang="en-US" sz="1500"/>
          </a:p>
        </p:txBody>
      </p:sp>
      <p:sp>
        <p:nvSpPr>
          <p:cNvPr id="10" name="Slide Number Placeholder 9">
            <a:extLst>
              <a:ext uri="{FF2B5EF4-FFF2-40B4-BE49-F238E27FC236}">
                <a16:creationId xmlns:a16="http://schemas.microsoft.com/office/drawing/2014/main" id="{08FAFF75-C689-0756-6E5B-5F749A289AD3}"/>
              </a:ext>
            </a:extLst>
          </p:cNvPr>
          <p:cNvSpPr>
            <a:spLocks noGrp="1"/>
          </p:cNvSpPr>
          <p:nvPr>
            <p:ph type="sldNum" sz="quarter" idx="10"/>
          </p:nvPr>
        </p:nvSpPr>
        <p:spPr/>
        <p:txBody>
          <a:bodyPr/>
          <a:lstStyle/>
          <a:p>
            <a:fld id="{8E927758-6A17-FB45-B4AA-4955DFA3AD83}" type="slidenum">
              <a:rPr lang="en-US" smtClean="0"/>
              <a:pPr/>
              <a:t>11</a:t>
            </a:fld>
            <a:endParaRPr lang="en-US"/>
          </a:p>
        </p:txBody>
      </p:sp>
      <p:sp>
        <p:nvSpPr>
          <p:cNvPr id="4" name="Title 3">
            <a:extLst>
              <a:ext uri="{FF2B5EF4-FFF2-40B4-BE49-F238E27FC236}">
                <a16:creationId xmlns:a16="http://schemas.microsoft.com/office/drawing/2014/main" id="{30A192BB-8FD5-3EC9-E9D6-D632B5370838}"/>
              </a:ext>
            </a:extLst>
          </p:cNvPr>
          <p:cNvSpPr>
            <a:spLocks noGrp="1"/>
          </p:cNvSpPr>
          <p:nvPr>
            <p:ph type="ctrTitle"/>
          </p:nvPr>
        </p:nvSpPr>
        <p:spPr>
          <a:xfrm>
            <a:off x="0" y="109799"/>
            <a:ext cx="4898571" cy="960017"/>
          </a:xfrm>
        </p:spPr>
        <p:txBody>
          <a:bodyPr>
            <a:normAutofit fontScale="90000"/>
          </a:bodyPr>
          <a:lstStyle/>
          <a:p>
            <a:pPr algn="ctr"/>
            <a:r>
              <a:rPr lang="en-US" sz="2000" b="1" dirty="0">
                <a:latin typeface="Abadi Extra Light" panose="020B0204020104020204" pitchFamily="34" charset="0"/>
              </a:rPr>
              <a:t>The Merbein Golf Club thanks all the contributors </a:t>
            </a:r>
            <a:br>
              <a:rPr lang="en-US" sz="2000" b="1" dirty="0">
                <a:latin typeface="Abadi Extra Light" panose="020B0204020104020204" pitchFamily="34" charset="0"/>
              </a:rPr>
            </a:br>
            <a:r>
              <a:rPr lang="en-US" sz="2000" b="1" dirty="0">
                <a:latin typeface="Abadi Extra Light" panose="020B0204020104020204" pitchFamily="34" charset="0"/>
              </a:rPr>
              <a:t>to the development of this Strategic Plan</a:t>
            </a:r>
            <a:endParaRPr lang="en-US" sz="2000" dirty="0"/>
          </a:p>
        </p:txBody>
      </p:sp>
      <p:sp>
        <p:nvSpPr>
          <p:cNvPr id="8" name="Subtitle 2">
            <a:extLst>
              <a:ext uri="{FF2B5EF4-FFF2-40B4-BE49-F238E27FC236}">
                <a16:creationId xmlns:a16="http://schemas.microsoft.com/office/drawing/2014/main" id="{0604FCBF-3E8C-4BEB-BE9B-1DAC77239113}"/>
              </a:ext>
            </a:extLst>
          </p:cNvPr>
          <p:cNvSpPr txBox="1">
            <a:spLocks/>
          </p:cNvSpPr>
          <p:nvPr/>
        </p:nvSpPr>
        <p:spPr>
          <a:xfrm>
            <a:off x="106357" y="1191397"/>
            <a:ext cx="2295192" cy="3927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600"/>
              </a:spcBef>
            </a:pPr>
            <a:r>
              <a:rPr lang="en-US" sz="1200" b="1" u="sng" dirty="0">
                <a:solidFill>
                  <a:schemeClr val="bg1"/>
                </a:solidFill>
                <a:latin typeface="Abadi Extra Light" panose="020B0204020104020204" pitchFamily="34" charset="0"/>
              </a:rPr>
              <a:t>Merbein Golf Club</a:t>
            </a:r>
          </a:p>
          <a:p>
            <a:pPr algn="r">
              <a:lnSpc>
                <a:spcPct val="100000"/>
              </a:lnSpc>
              <a:spcBef>
                <a:spcPts val="600"/>
              </a:spcBef>
            </a:pPr>
            <a:r>
              <a:rPr lang="en-US" sz="800" i="1" dirty="0">
                <a:solidFill>
                  <a:schemeClr val="bg1"/>
                </a:solidFill>
              </a:rPr>
              <a:t>John Bell</a:t>
            </a:r>
          </a:p>
          <a:p>
            <a:pPr algn="r">
              <a:lnSpc>
                <a:spcPct val="100000"/>
              </a:lnSpc>
              <a:spcBef>
                <a:spcPts val="600"/>
              </a:spcBef>
            </a:pPr>
            <a:r>
              <a:rPr lang="en-US" sz="800" i="1" dirty="0">
                <a:solidFill>
                  <a:schemeClr val="bg1"/>
                </a:solidFill>
              </a:rPr>
              <a:t>Melinda Binding</a:t>
            </a:r>
          </a:p>
          <a:p>
            <a:pPr algn="r">
              <a:lnSpc>
                <a:spcPct val="100000"/>
              </a:lnSpc>
              <a:spcBef>
                <a:spcPts val="600"/>
              </a:spcBef>
            </a:pPr>
            <a:r>
              <a:rPr lang="en-US" sz="800" i="1" dirty="0">
                <a:solidFill>
                  <a:schemeClr val="bg1"/>
                </a:solidFill>
              </a:rPr>
              <a:t>Michael Thompson</a:t>
            </a:r>
          </a:p>
          <a:p>
            <a:pPr algn="r">
              <a:lnSpc>
                <a:spcPct val="100000"/>
              </a:lnSpc>
              <a:spcBef>
                <a:spcPts val="600"/>
              </a:spcBef>
            </a:pPr>
            <a:r>
              <a:rPr lang="en-US" sz="800" i="1" dirty="0">
                <a:solidFill>
                  <a:schemeClr val="bg1"/>
                </a:solidFill>
              </a:rPr>
              <a:t>Graeme Kelly</a:t>
            </a:r>
          </a:p>
          <a:p>
            <a:pPr algn="r">
              <a:lnSpc>
                <a:spcPct val="100000"/>
              </a:lnSpc>
              <a:spcBef>
                <a:spcPts val="600"/>
              </a:spcBef>
            </a:pPr>
            <a:r>
              <a:rPr lang="en-US" sz="800" i="1" dirty="0">
                <a:solidFill>
                  <a:schemeClr val="bg1"/>
                </a:solidFill>
              </a:rPr>
              <a:t>Graeme Kerr</a:t>
            </a:r>
          </a:p>
          <a:p>
            <a:pPr algn="r">
              <a:lnSpc>
                <a:spcPct val="100000"/>
              </a:lnSpc>
              <a:spcBef>
                <a:spcPts val="600"/>
              </a:spcBef>
            </a:pPr>
            <a:r>
              <a:rPr lang="en-US" sz="800" i="1" dirty="0">
                <a:solidFill>
                  <a:schemeClr val="bg1"/>
                </a:solidFill>
              </a:rPr>
              <a:t>Graeme Dunne</a:t>
            </a:r>
          </a:p>
          <a:p>
            <a:pPr algn="r">
              <a:lnSpc>
                <a:spcPct val="100000"/>
              </a:lnSpc>
              <a:spcBef>
                <a:spcPts val="600"/>
              </a:spcBef>
            </a:pPr>
            <a:r>
              <a:rPr lang="en-US" sz="800" i="1" dirty="0">
                <a:solidFill>
                  <a:schemeClr val="bg1"/>
                </a:solidFill>
              </a:rPr>
              <a:t>Alan Gourlay</a:t>
            </a:r>
          </a:p>
        </p:txBody>
      </p:sp>
      <p:sp>
        <p:nvSpPr>
          <p:cNvPr id="11" name="Subtitle 2">
            <a:extLst>
              <a:ext uri="{FF2B5EF4-FFF2-40B4-BE49-F238E27FC236}">
                <a16:creationId xmlns:a16="http://schemas.microsoft.com/office/drawing/2014/main" id="{649DD8B7-7DC7-5362-2E86-670F743887B5}"/>
              </a:ext>
            </a:extLst>
          </p:cNvPr>
          <p:cNvSpPr txBox="1">
            <a:spLocks/>
          </p:cNvSpPr>
          <p:nvPr/>
        </p:nvSpPr>
        <p:spPr>
          <a:xfrm>
            <a:off x="2449285" y="1191397"/>
            <a:ext cx="1513115" cy="32122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US" sz="1200" b="1" u="sng" dirty="0">
                <a:solidFill>
                  <a:schemeClr val="bg1"/>
                </a:solidFill>
                <a:latin typeface="Abadi Extra Light" panose="020B0204020104020204" pitchFamily="34" charset="0"/>
              </a:rPr>
              <a:t>Golf Australia</a:t>
            </a:r>
          </a:p>
          <a:p>
            <a:pPr algn="l">
              <a:lnSpc>
                <a:spcPct val="100000"/>
              </a:lnSpc>
              <a:spcBef>
                <a:spcPts val="600"/>
              </a:spcBef>
            </a:pPr>
            <a:r>
              <a:rPr lang="en-US" sz="800" i="1" dirty="0">
                <a:solidFill>
                  <a:schemeClr val="bg1"/>
                </a:solidFill>
              </a:rPr>
              <a:t>Tahlia Addlem</a:t>
            </a:r>
          </a:p>
          <a:p>
            <a:pPr algn="l">
              <a:lnSpc>
                <a:spcPct val="100000"/>
              </a:lnSpc>
              <a:spcBef>
                <a:spcPts val="600"/>
              </a:spcBef>
            </a:pPr>
            <a:r>
              <a:rPr lang="en-US" sz="800" i="1" dirty="0">
                <a:solidFill>
                  <a:schemeClr val="bg1"/>
                </a:solidFill>
              </a:rPr>
              <a:t>Mark Bamford</a:t>
            </a:r>
          </a:p>
        </p:txBody>
      </p:sp>
    </p:spTree>
    <p:extLst>
      <p:ext uri="{BB962C8B-B14F-4D97-AF65-F5344CB8AC3E}">
        <p14:creationId xmlns:p14="http://schemas.microsoft.com/office/powerpoint/2010/main" val="392269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8880C58-F28B-8E59-9DB2-6012E83C36D9}"/>
              </a:ext>
            </a:extLst>
          </p:cNvPr>
          <p:cNvPicPr>
            <a:picLocks noChangeAspect="1"/>
          </p:cNvPicPr>
          <p:nvPr/>
        </p:nvPicPr>
        <p:blipFill>
          <a:blip r:embed="rId2"/>
          <a:srcRect/>
          <a:stretch/>
        </p:blipFill>
        <p:spPr>
          <a:xfrm>
            <a:off x="3470567" y="786668"/>
            <a:ext cx="2202866" cy="3570164"/>
          </a:xfrm>
          <a:prstGeom prst="rect">
            <a:avLst/>
          </a:prstGeom>
          <a:noFill/>
        </p:spPr>
      </p:pic>
      <p:sp>
        <p:nvSpPr>
          <p:cNvPr id="9" name="Slide Number Placeholder 8">
            <a:extLst>
              <a:ext uri="{FF2B5EF4-FFF2-40B4-BE49-F238E27FC236}">
                <a16:creationId xmlns:a16="http://schemas.microsoft.com/office/drawing/2014/main" id="{134CB3CC-D929-00C9-20AE-D4FB4DB8A853}"/>
              </a:ext>
            </a:extLst>
          </p:cNvPr>
          <p:cNvSpPr>
            <a:spLocks noGrp="1"/>
          </p:cNvSpPr>
          <p:nvPr>
            <p:ph type="sldNum" sz="quarter" idx="10"/>
          </p:nvPr>
        </p:nvSpPr>
        <p:spPr>
          <a:xfrm>
            <a:off x="6457950" y="4767262"/>
            <a:ext cx="2057400"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8E927758-6A17-FB45-B4AA-4955DFA3AD83}" type="slidenum">
              <a:rPr kumimoji="0" lang="en-US" sz="1200" b="0" i="0" u="none" strike="noStrike" kern="1200" cap="none" spc="0" normalizeH="0" baseline="0" noProof="0" smtClean="0">
                <a:ln>
                  <a:noFill/>
                </a:ln>
                <a:solidFill>
                  <a:srgbClr val="0A1E50">
                    <a:tint val="75000"/>
                  </a:srgbClr>
                </a:solidFill>
                <a:effectLst/>
                <a:uLnTx/>
                <a:uFillTx/>
                <a:latin typeface="Arial" panose="020B06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srgbClr val="0A1E50">
                  <a:tint val="75000"/>
                </a:srgbClr>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7E2FFB83-09D7-B4E0-52E5-F83C7226C961}"/>
              </a:ext>
            </a:extLst>
          </p:cNvPr>
          <p:cNvSpPr txBox="1"/>
          <p:nvPr/>
        </p:nvSpPr>
        <p:spPr>
          <a:xfrm>
            <a:off x="-428625" y="2807494"/>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283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AB23D-829C-7376-DF44-A5EA148A18DB}"/>
              </a:ext>
            </a:extLst>
          </p:cNvPr>
          <p:cNvSpPr/>
          <p:nvPr/>
        </p:nvSpPr>
        <p:spPr>
          <a:xfrm>
            <a:off x="0" y="-72000"/>
            <a:ext cx="5479026" cy="5215500"/>
          </a:xfrm>
          <a:prstGeom prst="rect">
            <a:avLst/>
          </a:prstGeom>
          <a:solidFill>
            <a:srgbClr val="008A3E"/>
          </a:solidFill>
          <a:ln>
            <a:solidFill>
              <a:srgbClr val="008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9CB24BD7-BE06-9A0A-90CA-0107AE26AE46}"/>
              </a:ext>
            </a:extLst>
          </p:cNvPr>
          <p:cNvSpPr txBox="1"/>
          <p:nvPr/>
        </p:nvSpPr>
        <p:spPr>
          <a:xfrm>
            <a:off x="-348258" y="1623417"/>
            <a:ext cx="0" cy="0"/>
          </a:xfrm>
          <a:prstGeom prst="rect">
            <a:avLst/>
          </a:prstGeom>
        </p:spPr>
        <p:txBody>
          <a:bodyPr vert="horz" wrap="none" lIns="68580" tIns="34290" rIns="68580" bIns="34290" rtlCol="0" anchor="t">
            <a:normAutofit fontScale="25000" lnSpcReduction="20000"/>
          </a:bodyPr>
          <a:lstStyle/>
          <a:p>
            <a:endParaRPr lang="en-US" sz="1500"/>
          </a:p>
        </p:txBody>
      </p:sp>
      <p:sp>
        <p:nvSpPr>
          <p:cNvPr id="10" name="Slide Number Placeholder 9">
            <a:extLst>
              <a:ext uri="{FF2B5EF4-FFF2-40B4-BE49-F238E27FC236}">
                <a16:creationId xmlns:a16="http://schemas.microsoft.com/office/drawing/2014/main" id="{08FAFF75-C689-0756-6E5B-5F749A289AD3}"/>
              </a:ext>
            </a:extLst>
          </p:cNvPr>
          <p:cNvSpPr>
            <a:spLocks noGrp="1"/>
          </p:cNvSpPr>
          <p:nvPr>
            <p:ph type="sldNum" sz="quarter" idx="10"/>
          </p:nvPr>
        </p:nvSpPr>
        <p:spPr/>
        <p:txBody>
          <a:bodyPr/>
          <a:lstStyle/>
          <a:p>
            <a:fld id="{8E927758-6A17-FB45-B4AA-4955DFA3AD83}" type="slidenum">
              <a:rPr lang="en-US" smtClean="0"/>
              <a:pPr/>
              <a:t>2</a:t>
            </a:fld>
            <a:endParaRPr lang="en-US"/>
          </a:p>
        </p:txBody>
      </p:sp>
      <p:sp>
        <p:nvSpPr>
          <p:cNvPr id="4" name="Title 3">
            <a:extLst>
              <a:ext uri="{FF2B5EF4-FFF2-40B4-BE49-F238E27FC236}">
                <a16:creationId xmlns:a16="http://schemas.microsoft.com/office/drawing/2014/main" id="{30A192BB-8FD5-3EC9-E9D6-D632B5370838}"/>
              </a:ext>
            </a:extLst>
          </p:cNvPr>
          <p:cNvSpPr>
            <a:spLocks noGrp="1"/>
          </p:cNvSpPr>
          <p:nvPr>
            <p:ph type="ctrTitle"/>
          </p:nvPr>
        </p:nvSpPr>
        <p:spPr>
          <a:xfrm>
            <a:off x="182937" y="370232"/>
            <a:ext cx="4856311" cy="630996"/>
          </a:xfrm>
        </p:spPr>
        <p:txBody>
          <a:bodyPr/>
          <a:lstStyle/>
          <a:p>
            <a:r>
              <a:rPr lang="en-US" dirty="0"/>
              <a:t>Message from the President</a:t>
            </a:r>
          </a:p>
        </p:txBody>
      </p:sp>
      <p:sp>
        <p:nvSpPr>
          <p:cNvPr id="11" name="Subtitle 2">
            <a:extLst>
              <a:ext uri="{FF2B5EF4-FFF2-40B4-BE49-F238E27FC236}">
                <a16:creationId xmlns:a16="http://schemas.microsoft.com/office/drawing/2014/main" id="{4429F179-0B4B-8E1D-5EC2-6195CCAA3968}"/>
              </a:ext>
            </a:extLst>
          </p:cNvPr>
          <p:cNvSpPr txBox="1">
            <a:spLocks/>
          </p:cNvSpPr>
          <p:nvPr/>
        </p:nvSpPr>
        <p:spPr>
          <a:xfrm>
            <a:off x="182937" y="933909"/>
            <a:ext cx="5140780" cy="4579823"/>
          </a:xfrm>
          <a:prstGeom prst="rect">
            <a:avLst/>
          </a:prstGeom>
        </p:spPr>
        <p:txBody>
          <a:bodyPr vert="horz" lIns="91440" tIns="45720" rIns="91440" bIns="45720" rtlCol="0">
            <a:noAutofit/>
          </a:bodyPr>
          <a:lstStyle>
            <a:lvl1pPr marL="257168" indent="-257168" algn="l" defTabSz="342892" rtl="0" eaLnBrk="1" latinLnBrk="0" hangingPunct="1">
              <a:spcBef>
                <a:spcPct val="20000"/>
              </a:spcBef>
              <a:buFont typeface="Arial"/>
              <a:buChar char="•"/>
              <a:defRPr sz="1500" kern="1200">
                <a:solidFill>
                  <a:schemeClr val="tx1"/>
                </a:solidFill>
                <a:latin typeface="+mn-lt"/>
                <a:ea typeface="+mn-ea"/>
                <a:cs typeface="+mn-cs"/>
              </a:defRPr>
            </a:lvl1pPr>
            <a:lvl2pPr marL="502187" indent="-214308" algn="l" defTabSz="342892" rtl="0" eaLnBrk="1" latinLnBrk="0" hangingPunct="1">
              <a:spcBef>
                <a:spcPct val="20000"/>
              </a:spcBef>
              <a:buFont typeface="Arial"/>
              <a:buChar char="–"/>
              <a:defRPr sz="1500" kern="1200">
                <a:solidFill>
                  <a:schemeClr val="tx1"/>
                </a:solidFill>
                <a:latin typeface="+mn-lt"/>
                <a:ea typeface="+mn-ea"/>
                <a:cs typeface="+mn-cs"/>
              </a:defRPr>
            </a:lvl2pPr>
            <a:lvl3pPr marL="696583" indent="-171446" algn="l" defTabSz="342892" rtl="0" eaLnBrk="1" latinLnBrk="0" hangingPunct="1">
              <a:spcBef>
                <a:spcPct val="20000"/>
              </a:spcBef>
              <a:buFont typeface="Arial"/>
              <a:buChar char="•"/>
              <a:defRPr sz="1500" kern="1200">
                <a:solidFill>
                  <a:schemeClr val="tx1"/>
                </a:solidFill>
                <a:latin typeface="+mn-lt"/>
                <a:ea typeface="+mn-ea"/>
                <a:cs typeface="+mn-cs"/>
              </a:defRPr>
            </a:lvl3pPr>
            <a:lvl4pPr marL="877478"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058374"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ts val="600"/>
              </a:spcBef>
              <a:buNone/>
            </a:pPr>
            <a:r>
              <a:rPr lang="en-US" sz="90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Dear valued Members,</a:t>
            </a:r>
          </a:p>
          <a:p>
            <a:pPr marL="0" indent="0">
              <a:spcBef>
                <a:spcPts val="60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am thrilled to introduce the Merbein Golf Club's Strategic Plan for the period 2025-2030. This plan is the culmination of hard work and collaboration between the Merbein </a:t>
            </a: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committee</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its members, and Golf Australia’s Victorian Team.</a:t>
            </a:r>
          </a:p>
          <a:p>
            <a:pPr marL="0" indent="0">
              <a:spcBef>
                <a:spcPts val="60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 we look ahead to the next five years, it is clear the golf industry in Australia is evolving rapidly, with new technologies, changing demographics, and shifting expectations from members and customers. To stay competitive and ensure that golf remains a vibrant and thriving sport, it is essential that </a:t>
            </a: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the Merbein </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Golf Club is proactive in planning for the future.</a:t>
            </a:r>
          </a:p>
          <a:p>
            <a:pPr marL="0" indent="0">
              <a:spcBef>
                <a:spcPts val="60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Strategic Plan is designed to do that. It aligns with the "Strategy for Australian Golf," which aims to make golf more accessible, welcoming, and enjoyable for all Australians. At the same time, it addresses the unique needs and challenges facing </a:t>
            </a: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the Merbein </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Golf Club specifically, considering the feedback of members, our culture, and values.</a:t>
            </a:r>
          </a:p>
          <a:p>
            <a:pPr marL="0" indent="0">
              <a:spcBef>
                <a:spcPts val="60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plan lays out a clear vision for the future of </a:t>
            </a: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the Merbein </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Golf Club, with specific goals and objectives that will guide our decision-making and operations over the strategy period. It covers areas such as participation and membership growth, course maintenance and upgrades, financial sustainability, and community engagement.</a:t>
            </a:r>
          </a:p>
          <a:p>
            <a:pPr marL="0" indent="0">
              <a:spcBef>
                <a:spcPts val="60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am confident that this Strategic Plan will set </a:t>
            </a: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the Merbein </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Golf Club on a successful path, both in the short and long term. I would like to thank everyone who contributed to its development, including the Golf Australia team, the </a:t>
            </a: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Merbein committee</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our members, and stakeholders.</a:t>
            </a:r>
          </a:p>
          <a:p>
            <a:pPr marL="0" indent="0">
              <a:spcBef>
                <a:spcPts val="60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invite you all to read the plan and join us on this exciting journey towards a bright future for </a:t>
            </a: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the Merbein Golf</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Club.</a:t>
            </a:r>
          </a:p>
          <a:p>
            <a:pPr marL="0" indent="0">
              <a:spcBef>
                <a:spcPts val="0"/>
              </a:spcBef>
              <a:buNone/>
            </a:pPr>
            <a:endPar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 Bell</a:t>
            </a:r>
          </a:p>
          <a:p>
            <a:pPr marL="0" indent="0">
              <a:spcBef>
                <a:spcPts val="0"/>
              </a:spcBef>
              <a:buNone/>
            </a:pP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President</a:t>
            </a:r>
            <a:endPar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900" kern="600" dirty="0">
                <a:solidFill>
                  <a:schemeClr val="bg1"/>
                </a:solidFill>
                <a:latin typeface="Calibri" panose="020F0502020204030204" pitchFamily="34" charset="0"/>
                <a:ea typeface="Calibri" panose="020F0502020204030204" pitchFamily="34" charset="0"/>
                <a:cs typeface="Calibri" panose="020F0502020204030204" pitchFamily="34" charset="0"/>
              </a:rPr>
              <a:t>Merbein Golf </a:t>
            </a:r>
            <a:r>
              <a:rPr lang="en-US" sz="900" kern="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Club</a:t>
            </a:r>
          </a:p>
          <a:p>
            <a:pPr marL="0" indent="0" algn="just">
              <a:buNone/>
            </a:pPr>
            <a:endParaRPr lang="en-US" sz="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group of people standing on a grass field&#10;&#10;AI-generated content may be incorrect.">
            <a:extLst>
              <a:ext uri="{FF2B5EF4-FFF2-40B4-BE49-F238E27FC236}">
                <a16:creationId xmlns:a16="http://schemas.microsoft.com/office/drawing/2014/main" id="{CFC67251-7149-A234-4AB5-7ACF71A092C2}"/>
              </a:ext>
            </a:extLst>
          </p:cNvPr>
          <p:cNvPicPr>
            <a:picLocks noChangeAspect="1"/>
          </p:cNvPicPr>
          <p:nvPr/>
        </p:nvPicPr>
        <p:blipFill>
          <a:blip r:embed="rId3"/>
          <a:stretch>
            <a:fillRect/>
          </a:stretch>
        </p:blipFill>
        <p:spPr>
          <a:xfrm>
            <a:off x="5479026" y="-36000"/>
            <a:ext cx="4174640" cy="5179500"/>
          </a:xfrm>
          <a:prstGeom prst="rect">
            <a:avLst/>
          </a:prstGeom>
        </p:spPr>
      </p:pic>
    </p:spTree>
    <p:extLst>
      <p:ext uri="{BB962C8B-B14F-4D97-AF65-F5344CB8AC3E}">
        <p14:creationId xmlns:p14="http://schemas.microsoft.com/office/powerpoint/2010/main" val="199999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E8817DB-5C0A-B710-FBFC-84AEC708C858}"/>
              </a:ext>
            </a:extLst>
          </p:cNvPr>
          <p:cNvSpPr/>
          <p:nvPr/>
        </p:nvSpPr>
        <p:spPr>
          <a:xfrm>
            <a:off x="0" y="-57665"/>
            <a:ext cx="9144000" cy="2148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Slide Number Placeholder 21">
            <a:extLst>
              <a:ext uri="{FF2B5EF4-FFF2-40B4-BE49-F238E27FC236}">
                <a16:creationId xmlns:a16="http://schemas.microsoft.com/office/drawing/2014/main" id="{5B46C814-6A2B-A65F-5DA4-BDC83D03460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7758-6A17-FB45-B4AA-4955DFA3AD83}"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idx="4294967295"/>
          </p:nvPr>
        </p:nvSpPr>
        <p:spPr>
          <a:xfrm>
            <a:off x="354228" y="273050"/>
            <a:ext cx="7315389" cy="668338"/>
          </a:xfrm>
        </p:spPr>
        <p:txBody>
          <a:bodyPr>
            <a:noAutofit/>
          </a:bodyPr>
          <a:lstStyle/>
          <a:p>
            <a:pPr>
              <a:lnSpc>
                <a:spcPct val="100000"/>
              </a:lnSpc>
            </a:pPr>
            <a:r>
              <a:rPr lang="en-US" sz="2800" dirty="0">
                <a:solidFill>
                  <a:srgbClr val="009A46"/>
                </a:solidFill>
                <a:latin typeface="GILROY-SEMIBOLD"/>
              </a:rPr>
              <a:t>Strategy for Merbein Golf Club</a:t>
            </a:r>
            <a:br>
              <a:rPr lang="en-US" sz="2800" dirty="0">
                <a:solidFill>
                  <a:srgbClr val="009A46"/>
                </a:solidFill>
              </a:rPr>
            </a:br>
            <a:r>
              <a:rPr lang="en-US" sz="1600" dirty="0">
                <a:solidFill>
                  <a:srgbClr val="009A46"/>
                </a:solidFill>
                <a:latin typeface="GILROY-SEMIBOLD"/>
              </a:rPr>
              <a:t>2025-2030</a:t>
            </a:r>
          </a:p>
        </p:txBody>
      </p:sp>
      <p:sp>
        <p:nvSpPr>
          <p:cNvPr id="9" name="TextBox 8">
            <a:extLst>
              <a:ext uri="{FF2B5EF4-FFF2-40B4-BE49-F238E27FC236}">
                <a16:creationId xmlns:a16="http://schemas.microsoft.com/office/drawing/2014/main" id="{F0E95843-6D84-FA98-7616-56BC3B96C393}"/>
              </a:ext>
            </a:extLst>
          </p:cNvPr>
          <p:cNvSpPr txBox="1"/>
          <p:nvPr/>
        </p:nvSpPr>
        <p:spPr>
          <a:xfrm>
            <a:off x="6086475" y="1912739"/>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4692909-2AA0-2F39-3490-1627B17C6D14}"/>
              </a:ext>
            </a:extLst>
          </p:cNvPr>
          <p:cNvSpPr txBox="1"/>
          <p:nvPr/>
        </p:nvSpPr>
        <p:spPr>
          <a:xfrm>
            <a:off x="-305396" y="2684264"/>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46C01199-3507-8E31-6F39-7F33E79A1624}"/>
              </a:ext>
            </a:extLst>
          </p:cNvPr>
          <p:cNvSpPr txBox="1"/>
          <p:nvPr/>
        </p:nvSpPr>
        <p:spPr>
          <a:xfrm>
            <a:off x="-310754" y="2775347"/>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A56B1316-9144-37AF-1826-AC9AD13C1FFE}"/>
              </a:ext>
            </a:extLst>
          </p:cNvPr>
          <p:cNvSpPr txBox="1"/>
          <p:nvPr/>
        </p:nvSpPr>
        <p:spPr>
          <a:xfrm>
            <a:off x="-369689" y="2732485"/>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AA32A233-E400-E177-49FF-DAEE56EBB619}"/>
              </a:ext>
            </a:extLst>
          </p:cNvPr>
          <p:cNvSpPr txBox="1"/>
          <p:nvPr/>
        </p:nvSpPr>
        <p:spPr>
          <a:xfrm>
            <a:off x="-267891" y="2555677"/>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CEC63DD2-959B-3BFE-377B-ADAA976A394E}"/>
              </a:ext>
            </a:extLst>
          </p:cNvPr>
          <p:cNvSpPr txBox="1"/>
          <p:nvPr/>
        </p:nvSpPr>
        <p:spPr>
          <a:xfrm>
            <a:off x="-219671" y="1537692"/>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A1E50"/>
                </a:solidFill>
                <a:effectLst/>
                <a:uLnTx/>
                <a:uFillTx/>
                <a:latin typeface="Arial" panose="020B0604020202020204"/>
                <a:ea typeface="+mn-ea"/>
                <a:cs typeface="+mn-cs"/>
              </a:rPr>
              <a:t>v</a:t>
            </a:r>
          </a:p>
        </p:txBody>
      </p:sp>
      <p:sp>
        <p:nvSpPr>
          <p:cNvPr id="19" name="TextBox 18">
            <a:extLst>
              <a:ext uri="{FF2B5EF4-FFF2-40B4-BE49-F238E27FC236}">
                <a16:creationId xmlns:a16="http://schemas.microsoft.com/office/drawing/2014/main" id="{20905E35-4843-F2C2-8119-55C9154DC351}"/>
              </a:ext>
            </a:extLst>
          </p:cNvPr>
          <p:cNvSpPr txBox="1"/>
          <p:nvPr/>
        </p:nvSpPr>
        <p:spPr>
          <a:xfrm>
            <a:off x="-503635" y="1092994"/>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ACA2385D-8900-FFB5-7603-D764F1C9E891}"/>
              </a:ext>
            </a:extLst>
          </p:cNvPr>
          <p:cNvSpPr txBox="1"/>
          <p:nvPr/>
        </p:nvSpPr>
        <p:spPr>
          <a:xfrm>
            <a:off x="-332185" y="996554"/>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A1E50"/>
                </a:solidFill>
                <a:effectLst/>
                <a:uLnTx/>
                <a:uFillTx/>
                <a:latin typeface="Arial" panose="020B0604020202020204"/>
                <a:ea typeface="+mn-ea"/>
                <a:cs typeface="+mn-cs"/>
              </a:rPr>
              <a:t>v</a:t>
            </a:r>
          </a:p>
        </p:txBody>
      </p:sp>
      <p:sp>
        <p:nvSpPr>
          <p:cNvPr id="30" name="TextBox 29">
            <a:extLst>
              <a:ext uri="{FF2B5EF4-FFF2-40B4-BE49-F238E27FC236}">
                <a16:creationId xmlns:a16="http://schemas.microsoft.com/office/drawing/2014/main" id="{391CCAEA-562C-DDD3-63D6-7475C0C68BC8}"/>
              </a:ext>
            </a:extLst>
          </p:cNvPr>
          <p:cNvSpPr txBox="1"/>
          <p:nvPr/>
        </p:nvSpPr>
        <p:spPr>
          <a:xfrm>
            <a:off x="-214313" y="1816298"/>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DA3D78B6-FC02-3B38-7CDC-9AF81AA5D52B}"/>
              </a:ext>
            </a:extLst>
          </p:cNvPr>
          <p:cNvSpPr txBox="1"/>
          <p:nvPr/>
        </p:nvSpPr>
        <p:spPr>
          <a:xfrm>
            <a:off x="-348258" y="1784152"/>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C8D8CAE4-41EF-F196-0CBF-E092890A3210}"/>
              </a:ext>
            </a:extLst>
          </p:cNvPr>
          <p:cNvCxnSpPr>
            <a:cxnSpLocks/>
          </p:cNvCxnSpPr>
          <p:nvPr/>
        </p:nvCxnSpPr>
        <p:spPr>
          <a:xfrm>
            <a:off x="3313796" y="1278708"/>
            <a:ext cx="0" cy="625171"/>
          </a:xfrm>
          <a:prstGeom prst="line">
            <a:avLst/>
          </a:prstGeom>
          <a:ln>
            <a:solidFill>
              <a:srgbClr val="009A46"/>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A5AFC170-D188-179B-7183-99164889BFF6}"/>
              </a:ext>
            </a:extLst>
          </p:cNvPr>
          <p:cNvSpPr txBox="1"/>
          <p:nvPr/>
        </p:nvSpPr>
        <p:spPr>
          <a:xfrm>
            <a:off x="3383450" y="1259347"/>
            <a:ext cx="1963745" cy="717687"/>
          </a:xfrm>
          <a:prstGeom prst="rect">
            <a:avLst/>
          </a:prstGeom>
          <a:noFill/>
        </p:spPr>
        <p:txBody>
          <a:bodyPr vert="horz" wrap="square" lIns="68580" tIns="34290" rIns="68580" bIns="34290" rtlCol="0" anchor="t" anchorCtr="0">
            <a:normAutofit fontScale="92500" lnSpcReduction="10000"/>
          </a:bodyPr>
          <a:lstStyle/>
          <a:p>
            <a:pPr marL="0" marR="0" lvl="0" indent="0" algn="l" defTabSz="457200" rtl="0" eaLnBrk="1" fontAlgn="auto" latinLnBrk="0" hangingPunct="1">
              <a:lnSpc>
                <a:spcPct val="100000"/>
              </a:lnSpc>
              <a:spcBef>
                <a:spcPts val="450"/>
              </a:spcBef>
              <a:spcAft>
                <a:spcPts val="0"/>
              </a:spcAft>
              <a:buClrTx/>
              <a:buSzTx/>
              <a:buFontTx/>
              <a:buNone/>
              <a:tabLst/>
              <a:defRPr/>
            </a:pPr>
            <a:r>
              <a:rPr kumimoji="0" lang="en-US" sz="1000" b="1" i="0" u="none" strike="noStrike" kern="1200" cap="none" spc="0" normalizeH="0" baseline="0" noProof="0" dirty="0">
                <a:ln>
                  <a:noFill/>
                </a:ln>
                <a:solidFill>
                  <a:srgbClr val="009A46"/>
                </a:solidFill>
                <a:effectLst/>
                <a:uLnTx/>
                <a:uFillTx/>
                <a:latin typeface="Arial" panose="020B0604020202020204"/>
                <a:ea typeface="+mn-ea"/>
                <a:cs typeface="+mn-cs"/>
              </a:rPr>
              <a:t>Our Philosophy</a:t>
            </a:r>
          </a:p>
          <a:p>
            <a:pPr marL="0" marR="0" lvl="0" indent="0" algn="l" defTabSz="457200" rtl="0" eaLnBrk="1" fontAlgn="auto" latinLnBrk="0" hangingPunct="1">
              <a:lnSpc>
                <a:spcPct val="100000"/>
              </a:lnSpc>
              <a:spcBef>
                <a:spcPts val="45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All golf is golf and all of us can be golfers</a:t>
            </a:r>
          </a:p>
        </p:txBody>
      </p:sp>
      <p:sp>
        <p:nvSpPr>
          <p:cNvPr id="48" name="TextBox 47">
            <a:extLst>
              <a:ext uri="{FF2B5EF4-FFF2-40B4-BE49-F238E27FC236}">
                <a16:creationId xmlns:a16="http://schemas.microsoft.com/office/drawing/2014/main" id="{30C818C5-F2F4-8205-61FA-DD73BEF09717}"/>
              </a:ext>
            </a:extLst>
          </p:cNvPr>
          <p:cNvSpPr txBox="1"/>
          <p:nvPr/>
        </p:nvSpPr>
        <p:spPr>
          <a:xfrm>
            <a:off x="-198239" y="1226939"/>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F09FF75E-6CBD-CC38-1E85-676B847ADB28}"/>
              </a:ext>
            </a:extLst>
          </p:cNvPr>
          <p:cNvSpPr txBox="1"/>
          <p:nvPr/>
        </p:nvSpPr>
        <p:spPr>
          <a:xfrm>
            <a:off x="-375047" y="3305771"/>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E0215E60-D28B-A7FD-E8B5-15DE27A73E73}"/>
              </a:ext>
            </a:extLst>
          </p:cNvPr>
          <p:cNvSpPr txBox="1"/>
          <p:nvPr/>
        </p:nvSpPr>
        <p:spPr>
          <a:xfrm>
            <a:off x="-423267" y="1682354"/>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F5D7755B-6171-5AB7-2FBA-FA198C0094A9}"/>
              </a:ext>
            </a:extLst>
          </p:cNvPr>
          <p:cNvSpPr txBox="1"/>
          <p:nvPr/>
        </p:nvSpPr>
        <p:spPr>
          <a:xfrm>
            <a:off x="-358973" y="2336006"/>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9A3E84F3-CEE8-00BC-2455-CC0279CFAEDD}"/>
              </a:ext>
            </a:extLst>
          </p:cNvPr>
          <p:cNvSpPr txBox="1"/>
          <p:nvPr/>
        </p:nvSpPr>
        <p:spPr>
          <a:xfrm>
            <a:off x="-428625" y="2989660"/>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611FABE2-C135-0475-1BFC-EDB3422651D9}"/>
              </a:ext>
            </a:extLst>
          </p:cNvPr>
          <p:cNvSpPr txBox="1"/>
          <p:nvPr/>
        </p:nvSpPr>
        <p:spPr>
          <a:xfrm>
            <a:off x="-514350" y="2662833"/>
            <a:ext cx="0" cy="0"/>
          </a:xfrm>
          <a:prstGeom prst="rect">
            <a:avLst/>
          </a:prstGeom>
        </p:spPr>
        <p:txBody>
          <a:bodyPr vert="horz" wrap="none" lIns="68580" tIns="34290" rIns="68580" bIns="34290" rtlCol="0" anchor="t">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A1E50"/>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A415A91B-4008-4AD6-827F-44A94E9785DA}"/>
              </a:ext>
            </a:extLst>
          </p:cNvPr>
          <p:cNvCxnSpPr>
            <a:cxnSpLocks/>
          </p:cNvCxnSpPr>
          <p:nvPr/>
        </p:nvCxnSpPr>
        <p:spPr>
          <a:xfrm>
            <a:off x="5929887" y="1278708"/>
            <a:ext cx="0" cy="625171"/>
          </a:xfrm>
          <a:prstGeom prst="line">
            <a:avLst/>
          </a:prstGeom>
          <a:ln>
            <a:solidFill>
              <a:srgbClr val="009A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CED55AF-C855-5B60-C8DA-E2A85946B2E1}"/>
              </a:ext>
            </a:extLst>
          </p:cNvPr>
          <p:cNvSpPr txBox="1"/>
          <p:nvPr/>
        </p:nvSpPr>
        <p:spPr>
          <a:xfrm>
            <a:off x="5999541" y="1259347"/>
            <a:ext cx="1963745" cy="717687"/>
          </a:xfrm>
          <a:prstGeom prst="rect">
            <a:avLst/>
          </a:prstGeom>
          <a:noFill/>
        </p:spPr>
        <p:txBody>
          <a:bodyPr vert="horz" wrap="square" lIns="68580" tIns="34290" rIns="68580" bIns="34290" rtlCol="0" anchor="t" anchorCtr="0">
            <a:normAutofit lnSpcReduction="10000"/>
          </a:bodyPr>
          <a:lstStyle/>
          <a:p>
            <a:pPr marL="0" marR="0" lvl="0" indent="0" algn="l" defTabSz="457200" rtl="0" eaLnBrk="1" fontAlgn="auto" latinLnBrk="0" hangingPunct="1">
              <a:lnSpc>
                <a:spcPct val="100000"/>
              </a:lnSpc>
              <a:spcBef>
                <a:spcPts val="450"/>
              </a:spcBef>
              <a:spcAft>
                <a:spcPts val="0"/>
              </a:spcAft>
              <a:buClrTx/>
              <a:buSzTx/>
              <a:buFontTx/>
              <a:buNone/>
              <a:tabLst/>
              <a:defRPr/>
            </a:pPr>
            <a:r>
              <a:rPr kumimoji="0" lang="en-US" sz="900" b="1" i="0" u="none" strike="noStrike" kern="1200" cap="none" spc="0" normalizeH="0" baseline="0" noProof="0" dirty="0">
                <a:ln>
                  <a:noFill/>
                </a:ln>
                <a:solidFill>
                  <a:srgbClr val="009A46"/>
                </a:solidFill>
                <a:effectLst/>
                <a:uLnTx/>
                <a:uFillTx/>
                <a:latin typeface="Arial" panose="020B0604020202020204"/>
                <a:ea typeface="+mn-ea"/>
                <a:cs typeface="+mn-cs"/>
              </a:rPr>
              <a:t>Our Positioning</a:t>
            </a:r>
          </a:p>
          <a:p>
            <a:pPr marL="0" marR="0" lvl="0" indent="0" algn="l" defTabSz="457200" rtl="0" eaLnBrk="1" fontAlgn="auto" latinLnBrk="0" hangingPunct="1">
              <a:lnSpc>
                <a:spcPct val="100000"/>
              </a:lnSpc>
              <a:spcBef>
                <a:spcPts val="45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rPr>
              <a:t>A sport for life </a:t>
            </a:r>
            <a:b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rPr>
              <a:t>and fun for all</a:t>
            </a:r>
          </a:p>
        </p:txBody>
      </p:sp>
      <p:cxnSp>
        <p:nvCxnSpPr>
          <p:cNvPr id="20" name="Straight Connector 19">
            <a:extLst>
              <a:ext uri="{FF2B5EF4-FFF2-40B4-BE49-F238E27FC236}">
                <a16:creationId xmlns:a16="http://schemas.microsoft.com/office/drawing/2014/main" id="{3641DF39-14DC-E88E-CCB5-99D7E405B714}"/>
              </a:ext>
            </a:extLst>
          </p:cNvPr>
          <p:cNvCxnSpPr>
            <a:cxnSpLocks/>
          </p:cNvCxnSpPr>
          <p:nvPr/>
        </p:nvCxnSpPr>
        <p:spPr>
          <a:xfrm>
            <a:off x="992173" y="1278708"/>
            <a:ext cx="0" cy="625171"/>
          </a:xfrm>
          <a:prstGeom prst="line">
            <a:avLst/>
          </a:prstGeom>
          <a:ln>
            <a:solidFill>
              <a:srgbClr val="009A46"/>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DC52196-A8CB-F8B3-8B13-0D008126D201}"/>
              </a:ext>
            </a:extLst>
          </p:cNvPr>
          <p:cNvSpPr txBox="1"/>
          <p:nvPr/>
        </p:nvSpPr>
        <p:spPr>
          <a:xfrm>
            <a:off x="1061827" y="1259347"/>
            <a:ext cx="1963745" cy="717687"/>
          </a:xfrm>
          <a:prstGeom prst="rect">
            <a:avLst/>
          </a:prstGeom>
          <a:noFill/>
        </p:spPr>
        <p:txBody>
          <a:bodyPr vert="horz" wrap="square" lIns="68580" tIns="34290" rIns="68580" bIns="34290" rtlCol="0" anchor="t" anchorCtr="0">
            <a:normAutofit lnSpcReduction="10000"/>
          </a:bodyPr>
          <a:lstStyle/>
          <a:p>
            <a:pPr marL="0" marR="0" lvl="0" indent="0" algn="l" defTabSz="457200" rtl="0" eaLnBrk="1" fontAlgn="auto" latinLnBrk="0" hangingPunct="1">
              <a:lnSpc>
                <a:spcPct val="100000"/>
              </a:lnSpc>
              <a:spcBef>
                <a:spcPts val="450"/>
              </a:spcBef>
              <a:spcAft>
                <a:spcPts val="0"/>
              </a:spcAft>
              <a:buClrTx/>
              <a:buSzTx/>
              <a:buFontTx/>
              <a:buNone/>
              <a:tabLst/>
              <a:defRPr/>
            </a:pPr>
            <a:r>
              <a:rPr kumimoji="0" lang="en-US" sz="900" b="1" i="0" u="none" strike="noStrike" kern="1200" cap="none" spc="0" normalizeH="0" baseline="0" noProof="0" dirty="0">
                <a:ln>
                  <a:noFill/>
                </a:ln>
                <a:solidFill>
                  <a:srgbClr val="009A46"/>
                </a:solidFill>
                <a:effectLst/>
                <a:uLnTx/>
                <a:uFillTx/>
                <a:latin typeface="Arial" panose="020B0604020202020204"/>
                <a:ea typeface="+mn-ea"/>
                <a:cs typeface="+mn-cs"/>
              </a:rPr>
              <a:t>Our Purpose</a:t>
            </a:r>
          </a:p>
          <a:p>
            <a:pPr marL="0" marR="0" lvl="0" indent="0" algn="l" defTabSz="457200" rtl="0" eaLnBrk="1" fontAlgn="auto" latinLnBrk="0" hangingPunct="1">
              <a:lnSpc>
                <a:spcPct val="100000"/>
              </a:lnSpc>
              <a:spcBef>
                <a:spcPts val="45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a:ea typeface="+mn-ea"/>
                <a:cs typeface="+mn-cs"/>
              </a:rPr>
              <a:t>More Australians playing more golf</a:t>
            </a:r>
          </a:p>
        </p:txBody>
      </p:sp>
      <p:pic>
        <p:nvPicPr>
          <p:cNvPr id="5" name="Picture 4">
            <a:extLst>
              <a:ext uri="{FF2B5EF4-FFF2-40B4-BE49-F238E27FC236}">
                <a16:creationId xmlns:a16="http://schemas.microsoft.com/office/drawing/2014/main" id="{861404D8-29A8-023C-D074-5EDB1F3495F8}"/>
              </a:ext>
            </a:extLst>
          </p:cNvPr>
          <p:cNvPicPr>
            <a:picLocks noChangeAspect="1"/>
          </p:cNvPicPr>
          <p:nvPr/>
        </p:nvPicPr>
        <p:blipFill>
          <a:blip r:embed="rId3"/>
          <a:stretch>
            <a:fillRect/>
          </a:stretch>
        </p:blipFill>
        <p:spPr>
          <a:xfrm>
            <a:off x="7843550" y="135839"/>
            <a:ext cx="1126516" cy="1825733"/>
          </a:xfrm>
          <a:prstGeom prst="rect">
            <a:avLst/>
          </a:prstGeom>
        </p:spPr>
      </p:pic>
      <p:sp>
        <p:nvSpPr>
          <p:cNvPr id="6" name="Rectangle 5">
            <a:extLst>
              <a:ext uri="{FF2B5EF4-FFF2-40B4-BE49-F238E27FC236}">
                <a16:creationId xmlns:a16="http://schemas.microsoft.com/office/drawing/2014/main" id="{DEE609D6-EC4F-44C6-B524-A35E39DDFDDB}"/>
              </a:ext>
            </a:extLst>
          </p:cNvPr>
          <p:cNvSpPr/>
          <p:nvPr/>
        </p:nvSpPr>
        <p:spPr>
          <a:xfrm>
            <a:off x="0" y="2064896"/>
            <a:ext cx="9144000" cy="3303517"/>
          </a:xfrm>
          <a:prstGeom prst="rect">
            <a:avLst/>
          </a:prstGeom>
          <a:solidFill>
            <a:srgbClr val="009A46"/>
          </a:solidFill>
          <a:ln>
            <a:solidFill>
              <a:srgbClr val="009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7" name="Table 6">
            <a:extLst>
              <a:ext uri="{FF2B5EF4-FFF2-40B4-BE49-F238E27FC236}">
                <a16:creationId xmlns:a16="http://schemas.microsoft.com/office/drawing/2014/main" id="{231C8477-B8B8-F620-B6D1-0EC86B9FD447}"/>
              </a:ext>
            </a:extLst>
          </p:cNvPr>
          <p:cNvGraphicFramePr>
            <a:graphicFrameLocks noGrp="1"/>
          </p:cNvGraphicFramePr>
          <p:nvPr>
            <p:extLst>
              <p:ext uri="{D42A27DB-BD31-4B8C-83A1-F6EECF244321}">
                <p14:modId xmlns:p14="http://schemas.microsoft.com/office/powerpoint/2010/main" val="224871733"/>
              </p:ext>
            </p:extLst>
          </p:nvPr>
        </p:nvGraphicFramePr>
        <p:xfrm>
          <a:off x="313816" y="2393783"/>
          <a:ext cx="8464756" cy="2555922"/>
        </p:xfrm>
        <a:graphic>
          <a:graphicData uri="http://schemas.openxmlformats.org/drawingml/2006/table">
            <a:tbl>
              <a:tblPr firstRow="1">
                <a:tableStyleId>{2D5ABB26-0587-4C30-8999-92F81FD0307C}</a:tableStyleId>
              </a:tblPr>
              <a:tblGrid>
                <a:gridCol w="759435">
                  <a:extLst>
                    <a:ext uri="{9D8B030D-6E8A-4147-A177-3AD203B41FA5}">
                      <a16:colId xmlns:a16="http://schemas.microsoft.com/office/drawing/2014/main" val="3517568488"/>
                    </a:ext>
                  </a:extLst>
                </a:gridCol>
                <a:gridCol w="1615465">
                  <a:extLst>
                    <a:ext uri="{9D8B030D-6E8A-4147-A177-3AD203B41FA5}">
                      <a16:colId xmlns:a16="http://schemas.microsoft.com/office/drawing/2014/main" val="2080255348"/>
                    </a:ext>
                  </a:extLst>
                </a:gridCol>
                <a:gridCol w="1522464">
                  <a:extLst>
                    <a:ext uri="{9D8B030D-6E8A-4147-A177-3AD203B41FA5}">
                      <a16:colId xmlns:a16="http://schemas.microsoft.com/office/drawing/2014/main" val="2730622388"/>
                    </a:ext>
                  </a:extLst>
                </a:gridCol>
                <a:gridCol w="1459983">
                  <a:extLst>
                    <a:ext uri="{9D8B030D-6E8A-4147-A177-3AD203B41FA5}">
                      <a16:colId xmlns:a16="http://schemas.microsoft.com/office/drawing/2014/main" val="4265152628"/>
                    </a:ext>
                  </a:extLst>
                </a:gridCol>
                <a:gridCol w="1441343">
                  <a:extLst>
                    <a:ext uri="{9D8B030D-6E8A-4147-A177-3AD203B41FA5}">
                      <a16:colId xmlns:a16="http://schemas.microsoft.com/office/drawing/2014/main" val="494261797"/>
                    </a:ext>
                  </a:extLst>
                </a:gridCol>
                <a:gridCol w="1666066">
                  <a:extLst>
                    <a:ext uri="{9D8B030D-6E8A-4147-A177-3AD203B41FA5}">
                      <a16:colId xmlns:a16="http://schemas.microsoft.com/office/drawing/2014/main" val="2279392009"/>
                    </a:ext>
                  </a:extLst>
                </a:gridCol>
              </a:tblGrid>
              <a:tr h="426605">
                <a:tc>
                  <a:txBody>
                    <a:bodyPr/>
                    <a:lstStyle/>
                    <a:p>
                      <a:pPr algn="ctr"/>
                      <a:endParaRPr lang="en-AU" sz="1050" dirty="0">
                        <a:solidFill>
                          <a:schemeClr val="tx1"/>
                        </a:solidFill>
                      </a:endParaRPr>
                    </a:p>
                  </a:txBody>
                  <a:tcPr marL="46526" marR="46526" marT="23264" marB="23264"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algn="ctr"/>
                      <a:r>
                        <a:rPr lang="en-AU" sz="800" b="1" dirty="0">
                          <a:solidFill>
                            <a:schemeClr val="bg1"/>
                          </a:solidFill>
                        </a:rPr>
                        <a:t>TELL OUR STORY BETTER</a:t>
                      </a:r>
                    </a:p>
                  </a:txBody>
                  <a:tcPr marL="46526" marR="46526" marT="23264" marB="10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algn="ctr"/>
                      <a:r>
                        <a:rPr lang="en-AU" sz="800" b="1" dirty="0">
                          <a:solidFill>
                            <a:schemeClr val="bg1"/>
                          </a:solidFill>
                        </a:rPr>
                        <a:t>ATTRACT NEW GOLFERS</a:t>
                      </a:r>
                    </a:p>
                  </a:txBody>
                  <a:tcPr marL="46526" marR="46526" marT="23264" marB="10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algn="ctr"/>
                      <a:r>
                        <a:rPr lang="en-AU" sz="800" b="1" dirty="0">
                          <a:solidFill>
                            <a:schemeClr val="bg1"/>
                          </a:solidFill>
                        </a:rPr>
                        <a:t>GROW OUR CORE</a:t>
                      </a:r>
                    </a:p>
                  </a:txBody>
                  <a:tcPr marL="46526" marR="46526" marT="23264" marB="10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algn="ctr"/>
                      <a:r>
                        <a:rPr lang="en-AU" sz="800" b="1" dirty="0">
                          <a:solidFill>
                            <a:schemeClr val="bg1"/>
                          </a:solidFill>
                        </a:rPr>
                        <a:t>ATTRACT NEW FANS </a:t>
                      </a:r>
                      <a:br>
                        <a:rPr lang="en-AU" sz="800" b="1" dirty="0">
                          <a:solidFill>
                            <a:schemeClr val="bg1"/>
                          </a:solidFill>
                        </a:rPr>
                      </a:br>
                      <a:r>
                        <a:rPr lang="en-AU" sz="800" b="1" dirty="0">
                          <a:solidFill>
                            <a:schemeClr val="bg1"/>
                          </a:solidFill>
                        </a:rPr>
                        <a:t>AND GROW REVENUE</a:t>
                      </a:r>
                    </a:p>
                  </a:txBody>
                  <a:tcPr marL="46526" marR="46526" marT="23264" marB="10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algn="ctr"/>
                      <a:r>
                        <a:rPr lang="en-AU" sz="800" b="1" dirty="0">
                          <a:solidFill>
                            <a:schemeClr val="bg1"/>
                          </a:solidFill>
                        </a:rPr>
                        <a:t>WORK TOGETHER</a:t>
                      </a:r>
                    </a:p>
                  </a:txBody>
                  <a:tcPr marL="46526" marR="46526" marT="23264" marB="108000" anchor="b">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extLst>
                  <a:ext uri="{0D108BD9-81ED-4DB2-BD59-A6C34878D82A}">
                    <a16:rowId xmlns:a16="http://schemas.microsoft.com/office/drawing/2014/main" val="3651872549"/>
                  </a:ext>
                </a:extLst>
              </a:tr>
              <a:tr h="654389">
                <a:tc>
                  <a:txBody>
                    <a:bodyPr/>
                    <a:lstStyle/>
                    <a:p>
                      <a:pPr algn="r"/>
                      <a:r>
                        <a:rPr lang="en-AU" sz="800" b="1" dirty="0">
                          <a:solidFill>
                            <a:schemeClr val="bg1"/>
                          </a:solidFill>
                        </a:rPr>
                        <a:t>AMBITION</a:t>
                      </a:r>
                    </a:p>
                  </a:txBody>
                  <a:tcPr marL="46526" marR="108000" marT="23264" marB="23264"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marL="0" indent="0" algn="ctr">
                        <a:buNone/>
                      </a:pPr>
                      <a:r>
                        <a:rPr lang="en-US" sz="900" dirty="0">
                          <a:solidFill>
                            <a:schemeClr val="bg1"/>
                          </a:solidFill>
                        </a:rPr>
                        <a:t>We are a valued, accessible community facility, known for our relaxed, friendly and welcoming environment.</a:t>
                      </a:r>
                      <a:endParaRPr lang="en-US" sz="900" dirty="0">
                        <a:solidFill>
                          <a:schemeClr val="bg1"/>
                        </a:solidFill>
                        <a:cs typeface="Aria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solidFill>
                  </a:tcPr>
                </a:tc>
                <a:tc>
                  <a:txBody>
                    <a:bodyPr/>
                    <a:lstStyle/>
                    <a:p>
                      <a:pPr marL="0" indent="0" algn="ctr">
                        <a:buNone/>
                      </a:pPr>
                      <a:r>
                        <a:rPr lang="en-US" sz="900" dirty="0">
                          <a:solidFill>
                            <a:schemeClr val="bg1"/>
                          </a:solidFill>
                        </a:rPr>
                        <a:t>We are the recreational entertainment facility of choice for Merbein &amp; Cabarita</a:t>
                      </a: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marL="0" indent="0" algn="ctr">
                        <a:buNone/>
                      </a:pPr>
                      <a:r>
                        <a:rPr lang="en-US" sz="900" dirty="0">
                          <a:solidFill>
                            <a:schemeClr val="bg1"/>
                          </a:solidFill>
                        </a:rPr>
                        <a:t>Our growing membership and workforce are engaged and representative of the community.</a:t>
                      </a: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marL="0" indent="0" algn="ctr">
                        <a:buFont typeface="Arial"/>
                        <a:buNone/>
                      </a:pPr>
                      <a:r>
                        <a:rPr lang="en-US" sz="900" dirty="0">
                          <a:solidFill>
                            <a:schemeClr val="bg1"/>
                          </a:solidFill>
                        </a:rPr>
                        <a:t>We have a loyal customer base who advocate for our facility, and we strategically invest in our future. </a:t>
                      </a: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marL="0" indent="0" algn="ctr">
                        <a:buNone/>
                      </a:pPr>
                      <a:r>
                        <a:rPr lang="en-US" sz="900" dirty="0">
                          <a:solidFill>
                            <a:schemeClr val="bg1"/>
                          </a:solidFill>
                        </a:rPr>
                        <a:t>We are a respected local partner known for our focus on collaboration and commitment to mutual benefit.</a:t>
                      </a:r>
                      <a:endParaRPr lang="en-US" sz="900" dirty="0">
                        <a:solidFill>
                          <a:schemeClr val="bg1"/>
                        </a:solidFill>
                        <a:cs typeface="Arial"/>
                      </a:endParaRPr>
                    </a:p>
                    <a:p>
                      <a:pPr marL="0" indent="0" algn="l">
                        <a:lnSpc>
                          <a:spcPct val="100000"/>
                        </a:lnSpc>
                        <a:spcBef>
                          <a:spcPts val="600"/>
                        </a:spcBef>
                        <a:buNone/>
                      </a:pPr>
                      <a:endParaRPr lang="en-US" sz="100" b="1" i="0" dirty="0">
                        <a:solidFill>
                          <a:schemeClr val="bg1"/>
                        </a:solidFill>
                        <a:effectLst/>
                      </a:endParaRPr>
                    </a:p>
                  </a:txBody>
                  <a:tcPr marL="51662" marR="51662" marT="25832" marB="25832"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extLst>
                  <a:ext uri="{0D108BD9-81ED-4DB2-BD59-A6C34878D82A}">
                    <a16:rowId xmlns:a16="http://schemas.microsoft.com/office/drawing/2014/main" val="1562216629"/>
                  </a:ext>
                </a:extLst>
              </a:tr>
              <a:tr h="654389">
                <a:tc>
                  <a:txBody>
                    <a:bodyPr/>
                    <a:lstStyle/>
                    <a:p>
                      <a:pPr algn="r"/>
                      <a:r>
                        <a:rPr lang="en-AU" sz="800" b="1" dirty="0">
                          <a:solidFill>
                            <a:schemeClr val="bg1"/>
                          </a:solidFill>
                        </a:rPr>
                        <a:t>WHAT IS SUCCESS</a:t>
                      </a:r>
                    </a:p>
                  </a:txBody>
                  <a:tcPr marL="46526" marR="108000" marT="23264" marB="23264"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algn="ctr"/>
                      <a:r>
                        <a:rPr lang="en-US" sz="900" b="0" i="0" kern="1200" dirty="0">
                          <a:solidFill>
                            <a:schemeClr val="bg1"/>
                          </a:solidFill>
                          <a:effectLst/>
                          <a:latin typeface="+mn-lt"/>
                          <a:ea typeface="+mn-ea"/>
                          <a:cs typeface="+mn-cs"/>
                        </a:rPr>
                        <a:t>Increased awareness of our facility which supports strategic community engagement</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An increase in new participants and returning golfers using our facilities</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Effective member attraction / retention supporting membership growth</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Growing sustainable  revenue and profits</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Growth in community and commercial partnerships along with a productive government relationships.</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extLst>
                  <a:ext uri="{0D108BD9-81ED-4DB2-BD59-A6C34878D82A}">
                    <a16:rowId xmlns:a16="http://schemas.microsoft.com/office/drawing/2014/main" val="3989358994"/>
                  </a:ext>
                </a:extLst>
              </a:tr>
              <a:tr h="654389">
                <a:tc>
                  <a:txBody>
                    <a:bodyPr/>
                    <a:lstStyle/>
                    <a:p>
                      <a:pPr algn="r"/>
                      <a:r>
                        <a:rPr lang="en-AU" sz="800" b="1" dirty="0">
                          <a:solidFill>
                            <a:schemeClr val="bg1"/>
                          </a:solidFill>
                        </a:rPr>
                        <a:t>WHAT WILL WE DO</a:t>
                      </a:r>
                    </a:p>
                  </a:txBody>
                  <a:tcPr marL="46526" marR="108000" marT="23264" marB="23264"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noFill/>
                  </a:tcPr>
                </a:tc>
                <a:tc>
                  <a:txBody>
                    <a:bodyPr/>
                    <a:lstStyle/>
                    <a:p>
                      <a:pPr lvl="0" algn="ctr">
                        <a:buNone/>
                      </a:pPr>
                      <a:r>
                        <a:rPr lang="en-US" sz="900" b="0" i="0" kern="1200" dirty="0">
                          <a:solidFill>
                            <a:schemeClr val="bg1"/>
                          </a:solidFill>
                          <a:effectLst/>
                          <a:latin typeface="+mn-lt"/>
                          <a:ea typeface="+mn-ea"/>
                          <a:cs typeface="+mn-cs"/>
                        </a:rPr>
                        <a:t>Increase our digital presence to reach a broader audience and improve communication across all platforms</a:t>
                      </a:r>
                      <a:endParaRPr lang="en-US"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Provide a great customer experience to encourage return visitation</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Implement an ongoing membership retention plan to increase our understanding of member needs</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Modernise all areas of our operations to maximise revenue and invest in the future of our club</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tc>
                  <a:txBody>
                    <a:bodyPr/>
                    <a:lstStyle/>
                    <a:p>
                      <a:pPr algn="ctr"/>
                      <a:r>
                        <a:rPr lang="en-US" sz="900" b="0" i="0" kern="1200" dirty="0">
                          <a:solidFill>
                            <a:schemeClr val="bg1"/>
                          </a:solidFill>
                          <a:effectLst/>
                          <a:latin typeface="+mn-lt"/>
                          <a:ea typeface="+mn-ea"/>
                          <a:cs typeface="+mn-cs"/>
                        </a:rPr>
                        <a:t>Work with key stakeholders and other organisations to develop meaningful partnerships</a:t>
                      </a:r>
                      <a:endParaRPr lang="en-AU" sz="900" dirty="0">
                        <a:solidFill>
                          <a:schemeClr val="bg1"/>
                        </a:solidFill>
                      </a:endParaRPr>
                    </a:p>
                  </a:txBody>
                  <a:tcPr marL="51662" marR="51662" marT="25832" marB="25832"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ap="flat" cmpd="sng" algn="ctr">
                      <a:noFill/>
                      <a:prstDash val="lgDashDot"/>
                      <a:round/>
                      <a:headEnd type="none" w="med" len="med"/>
                      <a:tailEnd type="none" w="med" len="med"/>
                    </a:lnBlToTr>
                    <a:solidFill>
                      <a:srgbClr val="009A46">
                        <a:alpha val="48000"/>
                      </a:srgbClr>
                    </a:solidFill>
                  </a:tcPr>
                </a:tc>
                <a:extLst>
                  <a:ext uri="{0D108BD9-81ED-4DB2-BD59-A6C34878D82A}">
                    <a16:rowId xmlns:a16="http://schemas.microsoft.com/office/drawing/2014/main" val="3718653158"/>
                  </a:ext>
                </a:extLst>
              </a:tr>
            </a:tbl>
          </a:graphicData>
        </a:graphic>
      </p:graphicFrame>
    </p:spTree>
    <p:extLst>
      <p:ext uri="{BB962C8B-B14F-4D97-AF65-F5344CB8AC3E}">
        <p14:creationId xmlns:p14="http://schemas.microsoft.com/office/powerpoint/2010/main" val="26754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C411E8D-299A-0D63-5992-499EBC52DBC4}"/>
              </a:ext>
            </a:extLst>
          </p:cNvPr>
          <p:cNvSpPr/>
          <p:nvPr/>
        </p:nvSpPr>
        <p:spPr>
          <a:xfrm>
            <a:off x="8340207" y="289171"/>
            <a:ext cx="717393" cy="53162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bject 8"/>
          <p:cNvSpPr/>
          <p:nvPr/>
        </p:nvSpPr>
        <p:spPr>
          <a:xfrm>
            <a:off x="3073069" y="2257474"/>
            <a:ext cx="413726" cy="147697"/>
          </a:xfrm>
          <a:custGeom>
            <a:avLst/>
            <a:gdLst/>
            <a:ahLst/>
            <a:cxnLst/>
            <a:rect l="l" t="t" r="r" b="b"/>
            <a:pathLst>
              <a:path w="608329" h="217170">
                <a:moveTo>
                  <a:pt x="608126" y="0"/>
                </a:moveTo>
                <a:lnTo>
                  <a:pt x="0" y="0"/>
                </a:lnTo>
                <a:lnTo>
                  <a:pt x="0" y="216687"/>
                </a:lnTo>
                <a:lnTo>
                  <a:pt x="608126" y="216687"/>
                </a:lnTo>
                <a:lnTo>
                  <a:pt x="608126"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4"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11" name="object 11"/>
          <p:cNvSpPr/>
          <p:nvPr/>
        </p:nvSpPr>
        <p:spPr>
          <a:xfrm>
            <a:off x="1362680" y="2257474"/>
            <a:ext cx="701779" cy="147697"/>
          </a:xfrm>
          <a:custGeom>
            <a:avLst/>
            <a:gdLst/>
            <a:ahLst/>
            <a:cxnLst/>
            <a:rect l="l" t="t" r="r" b="b"/>
            <a:pathLst>
              <a:path w="1031875" h="217170">
                <a:moveTo>
                  <a:pt x="1031621" y="0"/>
                </a:moveTo>
                <a:lnTo>
                  <a:pt x="0" y="0"/>
                </a:lnTo>
                <a:lnTo>
                  <a:pt x="0" y="216687"/>
                </a:lnTo>
                <a:lnTo>
                  <a:pt x="1031621" y="216687"/>
                </a:lnTo>
                <a:lnTo>
                  <a:pt x="1031621"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4" b="0" i="0" u="none" strike="noStrike" kern="1200" cap="none" spc="0" normalizeH="0" baseline="0" noProof="0">
              <a:ln>
                <a:noFill/>
              </a:ln>
              <a:solidFill>
                <a:srgbClr val="0A1E50"/>
              </a:solidFill>
              <a:effectLst/>
              <a:uLnTx/>
              <a:uFillTx/>
              <a:latin typeface="Arial" panose="020B0604020202020204"/>
              <a:ea typeface="+mn-ea"/>
              <a:cs typeface="+mn-cs"/>
            </a:endParaRPr>
          </a:p>
        </p:txBody>
      </p:sp>
      <p:sp>
        <p:nvSpPr>
          <p:cNvPr id="14" name="object 14"/>
          <p:cNvSpPr/>
          <p:nvPr/>
        </p:nvSpPr>
        <p:spPr>
          <a:xfrm>
            <a:off x="4779985" y="2257474"/>
            <a:ext cx="517805" cy="147697"/>
          </a:xfrm>
          <a:custGeom>
            <a:avLst/>
            <a:gdLst/>
            <a:ahLst/>
            <a:cxnLst/>
            <a:rect l="l" t="t" r="r" b="b"/>
            <a:pathLst>
              <a:path w="761364" h="217170">
                <a:moveTo>
                  <a:pt x="761034" y="0"/>
                </a:moveTo>
                <a:lnTo>
                  <a:pt x="0" y="0"/>
                </a:lnTo>
                <a:lnTo>
                  <a:pt x="0" y="216687"/>
                </a:lnTo>
                <a:lnTo>
                  <a:pt x="761034" y="216687"/>
                </a:lnTo>
                <a:lnTo>
                  <a:pt x="761034"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4" b="0" i="0" u="none" strike="noStrike" kern="1200" cap="none" spc="0" normalizeH="0" baseline="0" noProof="0">
              <a:ln>
                <a:noFill/>
              </a:ln>
              <a:solidFill>
                <a:srgbClr val="0A1E50"/>
              </a:solidFill>
              <a:effectLst/>
              <a:uLnTx/>
              <a:uFillTx/>
              <a:latin typeface="Arial" panose="020B0604020202020204"/>
              <a:ea typeface="+mn-ea"/>
              <a:cs typeface="+mn-cs"/>
            </a:endParaRPr>
          </a:p>
        </p:txBody>
      </p:sp>
      <p:grpSp>
        <p:nvGrpSpPr>
          <p:cNvPr id="19" name="object 19"/>
          <p:cNvGrpSpPr/>
          <p:nvPr/>
        </p:nvGrpSpPr>
        <p:grpSpPr>
          <a:xfrm>
            <a:off x="1362674" y="337866"/>
            <a:ext cx="1391898" cy="363629"/>
            <a:chOff x="627802" y="496788"/>
            <a:chExt cx="2046605" cy="534670"/>
          </a:xfrm>
        </p:grpSpPr>
        <p:sp>
          <p:nvSpPr>
            <p:cNvPr id="20" name="object 20"/>
            <p:cNvSpPr/>
            <p:nvPr/>
          </p:nvSpPr>
          <p:spPr>
            <a:xfrm>
              <a:off x="627799" y="496798"/>
              <a:ext cx="2046605" cy="246379"/>
            </a:xfrm>
            <a:custGeom>
              <a:avLst/>
              <a:gdLst/>
              <a:ahLst/>
              <a:cxnLst/>
              <a:rect l="l" t="t" r="r" b="b"/>
              <a:pathLst>
                <a:path w="2046605" h="246379">
                  <a:moveTo>
                    <a:pt x="246303" y="239649"/>
                  </a:moveTo>
                  <a:lnTo>
                    <a:pt x="227406" y="189725"/>
                  </a:lnTo>
                  <a:lnTo>
                    <a:pt x="207860" y="138125"/>
                  </a:lnTo>
                  <a:lnTo>
                    <a:pt x="182664" y="71551"/>
                  </a:lnTo>
                  <a:lnTo>
                    <a:pt x="158102" y="6667"/>
                  </a:lnTo>
                  <a:lnTo>
                    <a:pt x="144780" y="6667"/>
                  </a:lnTo>
                  <a:lnTo>
                    <a:pt x="144780" y="138125"/>
                  </a:lnTo>
                  <a:lnTo>
                    <a:pt x="101523" y="138125"/>
                  </a:lnTo>
                  <a:lnTo>
                    <a:pt x="122491" y="71551"/>
                  </a:lnTo>
                  <a:lnTo>
                    <a:pt x="123825" y="71551"/>
                  </a:lnTo>
                  <a:lnTo>
                    <a:pt x="144780" y="138125"/>
                  </a:lnTo>
                  <a:lnTo>
                    <a:pt x="144780" y="6667"/>
                  </a:lnTo>
                  <a:lnTo>
                    <a:pt x="88214" y="6667"/>
                  </a:lnTo>
                  <a:lnTo>
                    <a:pt x="0" y="239649"/>
                  </a:lnTo>
                  <a:lnTo>
                    <a:pt x="68224" y="239649"/>
                  </a:lnTo>
                  <a:lnTo>
                    <a:pt x="84874" y="189725"/>
                  </a:lnTo>
                  <a:lnTo>
                    <a:pt x="161442" y="189725"/>
                  </a:lnTo>
                  <a:lnTo>
                    <a:pt x="178079" y="239649"/>
                  </a:lnTo>
                  <a:lnTo>
                    <a:pt x="246303" y="239649"/>
                  </a:lnTo>
                  <a:close/>
                </a:path>
                <a:path w="2046605" h="246379">
                  <a:moveTo>
                    <a:pt x="449313" y="6667"/>
                  </a:moveTo>
                  <a:lnTo>
                    <a:pt x="386067" y="6667"/>
                  </a:lnTo>
                  <a:lnTo>
                    <a:pt x="386067" y="143129"/>
                  </a:lnTo>
                  <a:lnTo>
                    <a:pt x="382816" y="161366"/>
                  </a:lnTo>
                  <a:lnTo>
                    <a:pt x="373786" y="175577"/>
                  </a:lnTo>
                  <a:lnTo>
                    <a:pt x="360083" y="184785"/>
                  </a:lnTo>
                  <a:lnTo>
                    <a:pt x="342798" y="188074"/>
                  </a:lnTo>
                  <a:lnTo>
                    <a:pt x="325501" y="184785"/>
                  </a:lnTo>
                  <a:lnTo>
                    <a:pt x="311797" y="175577"/>
                  </a:lnTo>
                  <a:lnTo>
                    <a:pt x="302768" y="161366"/>
                  </a:lnTo>
                  <a:lnTo>
                    <a:pt x="299529" y="143129"/>
                  </a:lnTo>
                  <a:lnTo>
                    <a:pt x="299529" y="6667"/>
                  </a:lnTo>
                  <a:lnTo>
                    <a:pt x="236296" y="6667"/>
                  </a:lnTo>
                  <a:lnTo>
                    <a:pt x="236296" y="143129"/>
                  </a:lnTo>
                  <a:lnTo>
                    <a:pt x="244081" y="184518"/>
                  </a:lnTo>
                  <a:lnTo>
                    <a:pt x="265950" y="217170"/>
                  </a:lnTo>
                  <a:lnTo>
                    <a:pt x="299605" y="238607"/>
                  </a:lnTo>
                  <a:lnTo>
                    <a:pt x="342798" y="246303"/>
                  </a:lnTo>
                  <a:lnTo>
                    <a:pt x="385965" y="238607"/>
                  </a:lnTo>
                  <a:lnTo>
                    <a:pt x="419633" y="217170"/>
                  </a:lnTo>
                  <a:lnTo>
                    <a:pt x="441515" y="184518"/>
                  </a:lnTo>
                  <a:lnTo>
                    <a:pt x="449313" y="143129"/>
                  </a:lnTo>
                  <a:lnTo>
                    <a:pt x="449313" y="6667"/>
                  </a:lnTo>
                  <a:close/>
                </a:path>
                <a:path w="2046605" h="246379">
                  <a:moveTo>
                    <a:pt x="640613" y="171411"/>
                  </a:moveTo>
                  <a:lnTo>
                    <a:pt x="623455" y="125857"/>
                  </a:lnTo>
                  <a:lnTo>
                    <a:pt x="585698" y="102768"/>
                  </a:lnTo>
                  <a:lnTo>
                    <a:pt x="547941" y="89039"/>
                  </a:lnTo>
                  <a:lnTo>
                    <a:pt x="530783" y="71577"/>
                  </a:lnTo>
                  <a:lnTo>
                    <a:pt x="532320" y="65455"/>
                  </a:lnTo>
                  <a:lnTo>
                    <a:pt x="537121" y="60121"/>
                  </a:lnTo>
                  <a:lnTo>
                    <a:pt x="545388" y="56349"/>
                  </a:lnTo>
                  <a:lnTo>
                    <a:pt x="557403" y="54927"/>
                  </a:lnTo>
                  <a:lnTo>
                    <a:pt x="565759" y="55676"/>
                  </a:lnTo>
                  <a:lnTo>
                    <a:pt x="595693" y="73228"/>
                  </a:lnTo>
                  <a:lnTo>
                    <a:pt x="632307" y="33286"/>
                  </a:lnTo>
                  <a:lnTo>
                    <a:pt x="601345" y="10541"/>
                  </a:lnTo>
                  <a:lnTo>
                    <a:pt x="550773" y="0"/>
                  </a:lnTo>
                  <a:lnTo>
                    <a:pt x="513816" y="6032"/>
                  </a:lnTo>
                  <a:lnTo>
                    <a:pt x="486067" y="22059"/>
                  </a:lnTo>
                  <a:lnTo>
                    <a:pt x="468617" y="44945"/>
                  </a:lnTo>
                  <a:lnTo>
                    <a:pt x="462559" y="71577"/>
                  </a:lnTo>
                  <a:lnTo>
                    <a:pt x="479717" y="117119"/>
                  </a:lnTo>
                  <a:lnTo>
                    <a:pt x="517474" y="140208"/>
                  </a:lnTo>
                  <a:lnTo>
                    <a:pt x="555231" y="153936"/>
                  </a:lnTo>
                  <a:lnTo>
                    <a:pt x="572389" y="171411"/>
                  </a:lnTo>
                  <a:lnTo>
                    <a:pt x="570522" y="178879"/>
                  </a:lnTo>
                  <a:lnTo>
                    <a:pt x="564896" y="185267"/>
                  </a:lnTo>
                  <a:lnTo>
                    <a:pt x="555536" y="189712"/>
                  </a:lnTo>
                  <a:lnTo>
                    <a:pt x="542429" y="191389"/>
                  </a:lnTo>
                  <a:lnTo>
                    <a:pt x="531698" y="190347"/>
                  </a:lnTo>
                  <a:lnTo>
                    <a:pt x="496506" y="171094"/>
                  </a:lnTo>
                  <a:lnTo>
                    <a:pt x="492518" y="166420"/>
                  </a:lnTo>
                  <a:lnTo>
                    <a:pt x="455904" y="206375"/>
                  </a:lnTo>
                  <a:lnTo>
                    <a:pt x="491959" y="233807"/>
                  </a:lnTo>
                  <a:lnTo>
                    <a:pt x="549097" y="246303"/>
                  </a:lnTo>
                  <a:lnTo>
                    <a:pt x="587413" y="240220"/>
                  </a:lnTo>
                  <a:lnTo>
                    <a:pt x="616204" y="223837"/>
                  </a:lnTo>
                  <a:lnTo>
                    <a:pt x="634314" y="199961"/>
                  </a:lnTo>
                  <a:lnTo>
                    <a:pt x="640613" y="171411"/>
                  </a:lnTo>
                  <a:close/>
                </a:path>
                <a:path w="2046605" h="246379">
                  <a:moveTo>
                    <a:pt x="836980" y="6667"/>
                  </a:moveTo>
                  <a:lnTo>
                    <a:pt x="643928" y="6667"/>
                  </a:lnTo>
                  <a:lnTo>
                    <a:pt x="643928" y="63817"/>
                  </a:lnTo>
                  <a:lnTo>
                    <a:pt x="708812" y="63817"/>
                  </a:lnTo>
                  <a:lnTo>
                    <a:pt x="708812" y="239077"/>
                  </a:lnTo>
                  <a:lnTo>
                    <a:pt x="772058" y="239077"/>
                  </a:lnTo>
                  <a:lnTo>
                    <a:pt x="772058" y="63817"/>
                  </a:lnTo>
                  <a:lnTo>
                    <a:pt x="836980" y="63817"/>
                  </a:lnTo>
                  <a:lnTo>
                    <a:pt x="836980" y="6667"/>
                  </a:lnTo>
                  <a:close/>
                </a:path>
                <a:path w="2046605" h="246379">
                  <a:moveTo>
                    <a:pt x="1306169" y="239649"/>
                  </a:moveTo>
                  <a:lnTo>
                    <a:pt x="1287272" y="189725"/>
                  </a:lnTo>
                  <a:lnTo>
                    <a:pt x="1267739" y="138125"/>
                  </a:lnTo>
                  <a:lnTo>
                    <a:pt x="1242529" y="71551"/>
                  </a:lnTo>
                  <a:lnTo>
                    <a:pt x="1217968" y="6667"/>
                  </a:lnTo>
                  <a:lnTo>
                    <a:pt x="1204645" y="6667"/>
                  </a:lnTo>
                  <a:lnTo>
                    <a:pt x="1204645" y="138125"/>
                  </a:lnTo>
                  <a:lnTo>
                    <a:pt x="1161389" y="138125"/>
                  </a:lnTo>
                  <a:lnTo>
                    <a:pt x="1182357" y="71551"/>
                  </a:lnTo>
                  <a:lnTo>
                    <a:pt x="1183690" y="71551"/>
                  </a:lnTo>
                  <a:lnTo>
                    <a:pt x="1204645" y="138125"/>
                  </a:lnTo>
                  <a:lnTo>
                    <a:pt x="1204645" y="6667"/>
                  </a:lnTo>
                  <a:lnTo>
                    <a:pt x="1148080" y="6667"/>
                  </a:lnTo>
                  <a:lnTo>
                    <a:pt x="1059891" y="239585"/>
                  </a:lnTo>
                  <a:lnTo>
                    <a:pt x="1019098" y="166420"/>
                  </a:lnTo>
                  <a:lnTo>
                    <a:pt x="1011682" y="153111"/>
                  </a:lnTo>
                  <a:lnTo>
                    <a:pt x="1019314" y="149453"/>
                  </a:lnTo>
                  <a:lnTo>
                    <a:pt x="1025969" y="144449"/>
                  </a:lnTo>
                  <a:lnTo>
                    <a:pt x="1031621" y="138480"/>
                  </a:lnTo>
                  <a:lnTo>
                    <a:pt x="1039088" y="129565"/>
                  </a:lnTo>
                  <a:lnTo>
                    <a:pt x="1045476" y="118122"/>
                  </a:lnTo>
                  <a:lnTo>
                    <a:pt x="1048054" y="109842"/>
                  </a:lnTo>
                  <a:lnTo>
                    <a:pt x="1049921" y="103873"/>
                  </a:lnTo>
                  <a:lnTo>
                    <a:pt x="1051598" y="86550"/>
                  </a:lnTo>
                  <a:lnTo>
                    <a:pt x="1046937" y="63246"/>
                  </a:lnTo>
                  <a:lnTo>
                    <a:pt x="1045311" y="55105"/>
                  </a:lnTo>
                  <a:lnTo>
                    <a:pt x="1027760" y="29756"/>
                  </a:lnTo>
                  <a:lnTo>
                    <a:pt x="1000912" y="12827"/>
                  </a:lnTo>
                  <a:lnTo>
                    <a:pt x="988352" y="10566"/>
                  </a:lnTo>
                  <a:lnTo>
                    <a:pt x="988352" y="86550"/>
                  </a:lnTo>
                  <a:lnTo>
                    <a:pt x="986548" y="95796"/>
                  </a:lnTo>
                  <a:lnTo>
                    <a:pt x="981494" y="103187"/>
                  </a:lnTo>
                  <a:lnTo>
                    <a:pt x="973607" y="108064"/>
                  </a:lnTo>
                  <a:lnTo>
                    <a:pt x="963396" y="109842"/>
                  </a:lnTo>
                  <a:lnTo>
                    <a:pt x="920127" y="109842"/>
                  </a:lnTo>
                  <a:lnTo>
                    <a:pt x="920127" y="63246"/>
                  </a:lnTo>
                  <a:lnTo>
                    <a:pt x="963396" y="63246"/>
                  </a:lnTo>
                  <a:lnTo>
                    <a:pt x="973607" y="65011"/>
                  </a:lnTo>
                  <a:lnTo>
                    <a:pt x="981494" y="69900"/>
                  </a:lnTo>
                  <a:lnTo>
                    <a:pt x="986548" y="77279"/>
                  </a:lnTo>
                  <a:lnTo>
                    <a:pt x="988352" y="86550"/>
                  </a:lnTo>
                  <a:lnTo>
                    <a:pt x="988352" y="10566"/>
                  </a:lnTo>
                  <a:lnTo>
                    <a:pt x="966736" y="6667"/>
                  </a:lnTo>
                  <a:lnTo>
                    <a:pt x="856894" y="6667"/>
                  </a:lnTo>
                  <a:lnTo>
                    <a:pt x="856894" y="239649"/>
                  </a:lnTo>
                  <a:lnTo>
                    <a:pt x="920127" y="239649"/>
                  </a:lnTo>
                  <a:lnTo>
                    <a:pt x="920127" y="166420"/>
                  </a:lnTo>
                  <a:lnTo>
                    <a:pt x="955078" y="166420"/>
                  </a:lnTo>
                  <a:lnTo>
                    <a:pt x="993355" y="239649"/>
                  </a:lnTo>
                  <a:lnTo>
                    <a:pt x="1059865" y="239649"/>
                  </a:lnTo>
                  <a:lnTo>
                    <a:pt x="1128090" y="239649"/>
                  </a:lnTo>
                  <a:lnTo>
                    <a:pt x="1144765" y="189725"/>
                  </a:lnTo>
                  <a:lnTo>
                    <a:pt x="1221308" y="189725"/>
                  </a:lnTo>
                  <a:lnTo>
                    <a:pt x="1237945" y="239649"/>
                  </a:lnTo>
                  <a:lnTo>
                    <a:pt x="1306169" y="239649"/>
                  </a:lnTo>
                  <a:close/>
                </a:path>
                <a:path w="2046605" h="246379">
                  <a:moveTo>
                    <a:pt x="1475892" y="179387"/>
                  </a:moveTo>
                  <a:lnTo>
                    <a:pt x="1374368" y="179387"/>
                  </a:lnTo>
                  <a:lnTo>
                    <a:pt x="1374368" y="6667"/>
                  </a:lnTo>
                  <a:lnTo>
                    <a:pt x="1311148" y="6667"/>
                  </a:lnTo>
                  <a:lnTo>
                    <a:pt x="1311148" y="179387"/>
                  </a:lnTo>
                  <a:lnTo>
                    <a:pt x="1311148" y="239077"/>
                  </a:lnTo>
                  <a:lnTo>
                    <a:pt x="1475892" y="239077"/>
                  </a:lnTo>
                  <a:lnTo>
                    <a:pt x="1475892" y="179387"/>
                  </a:lnTo>
                  <a:close/>
                </a:path>
                <a:path w="2046605" h="246379">
                  <a:moveTo>
                    <a:pt x="1559052" y="6654"/>
                  </a:moveTo>
                  <a:lnTo>
                    <a:pt x="1495831" y="6654"/>
                  </a:lnTo>
                  <a:lnTo>
                    <a:pt x="1495831" y="239636"/>
                  </a:lnTo>
                  <a:lnTo>
                    <a:pt x="1559052" y="239636"/>
                  </a:lnTo>
                  <a:lnTo>
                    <a:pt x="1559052" y="6654"/>
                  </a:lnTo>
                  <a:close/>
                </a:path>
                <a:path w="2046605" h="246379">
                  <a:moveTo>
                    <a:pt x="1816963" y="239649"/>
                  </a:moveTo>
                  <a:lnTo>
                    <a:pt x="1798078" y="189725"/>
                  </a:lnTo>
                  <a:lnTo>
                    <a:pt x="1778546" y="138125"/>
                  </a:lnTo>
                  <a:lnTo>
                    <a:pt x="1753349" y="71551"/>
                  </a:lnTo>
                  <a:lnTo>
                    <a:pt x="1728787" y="6667"/>
                  </a:lnTo>
                  <a:lnTo>
                    <a:pt x="1715452" y="6667"/>
                  </a:lnTo>
                  <a:lnTo>
                    <a:pt x="1715452" y="138125"/>
                  </a:lnTo>
                  <a:lnTo>
                    <a:pt x="1672183" y="138125"/>
                  </a:lnTo>
                  <a:lnTo>
                    <a:pt x="1693151" y="71551"/>
                  </a:lnTo>
                  <a:lnTo>
                    <a:pt x="1694484" y="71551"/>
                  </a:lnTo>
                  <a:lnTo>
                    <a:pt x="1715452" y="138125"/>
                  </a:lnTo>
                  <a:lnTo>
                    <a:pt x="1715452" y="6667"/>
                  </a:lnTo>
                  <a:lnTo>
                    <a:pt x="1658874" y="6667"/>
                  </a:lnTo>
                  <a:lnTo>
                    <a:pt x="1570659" y="239649"/>
                  </a:lnTo>
                  <a:lnTo>
                    <a:pt x="1638884" y="239649"/>
                  </a:lnTo>
                  <a:lnTo>
                    <a:pt x="1655559" y="189725"/>
                  </a:lnTo>
                  <a:lnTo>
                    <a:pt x="1732102" y="189725"/>
                  </a:lnTo>
                  <a:lnTo>
                    <a:pt x="1748739" y="239649"/>
                  </a:lnTo>
                  <a:lnTo>
                    <a:pt x="1816963" y="239649"/>
                  </a:lnTo>
                  <a:close/>
                </a:path>
                <a:path w="2046605" h="246379">
                  <a:moveTo>
                    <a:pt x="2046566" y="6667"/>
                  </a:moveTo>
                  <a:lnTo>
                    <a:pt x="1983346" y="6667"/>
                  </a:lnTo>
                  <a:lnTo>
                    <a:pt x="1983346" y="134810"/>
                  </a:lnTo>
                  <a:lnTo>
                    <a:pt x="1883498" y="6667"/>
                  </a:lnTo>
                  <a:lnTo>
                    <a:pt x="1828584" y="6667"/>
                  </a:lnTo>
                  <a:lnTo>
                    <a:pt x="1828584" y="239649"/>
                  </a:lnTo>
                  <a:lnTo>
                    <a:pt x="1891804" y="239649"/>
                  </a:lnTo>
                  <a:lnTo>
                    <a:pt x="1891804" y="111506"/>
                  </a:lnTo>
                  <a:lnTo>
                    <a:pt x="1991652" y="239649"/>
                  </a:lnTo>
                  <a:lnTo>
                    <a:pt x="2046566" y="239649"/>
                  </a:lnTo>
                  <a:lnTo>
                    <a:pt x="2046566" y="6667"/>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4" b="0" i="0" u="none" strike="noStrike" kern="1200" cap="none" spc="0" normalizeH="0" baseline="0" noProof="0">
                <a:ln>
                  <a:noFill/>
                </a:ln>
                <a:solidFill>
                  <a:srgbClr val="0A1E50"/>
                </a:solidFill>
                <a:effectLst/>
                <a:uLnTx/>
                <a:uFillTx/>
                <a:latin typeface="Arial" panose="020B0604020202020204"/>
                <a:ea typeface="+mn-ea"/>
                <a:cs typeface="+mn-cs"/>
              </a:endParaRPr>
            </a:p>
          </p:txBody>
        </p:sp>
        <p:pic>
          <p:nvPicPr>
            <p:cNvPr id="21" name="object 21"/>
            <p:cNvPicPr/>
            <p:nvPr/>
          </p:nvPicPr>
          <p:blipFill>
            <a:blip r:embed="rId2" cstate="print"/>
            <a:stretch>
              <a:fillRect/>
            </a:stretch>
          </p:blipFill>
          <p:spPr>
            <a:xfrm>
              <a:off x="639469" y="784181"/>
              <a:ext cx="233895" cy="247256"/>
            </a:xfrm>
            <a:prstGeom prst="rect">
              <a:avLst/>
            </a:prstGeom>
          </p:spPr>
        </p:pic>
        <p:sp>
          <p:nvSpPr>
            <p:cNvPr id="22" name="object 22"/>
            <p:cNvSpPr/>
            <p:nvPr/>
          </p:nvSpPr>
          <p:spPr>
            <a:xfrm>
              <a:off x="881722" y="784173"/>
              <a:ext cx="626745" cy="247650"/>
            </a:xfrm>
            <a:custGeom>
              <a:avLst/>
              <a:gdLst/>
              <a:ahLst/>
              <a:cxnLst/>
              <a:rect l="l" t="t" r="r" b="b"/>
              <a:pathLst>
                <a:path w="626744" h="247650">
                  <a:moveTo>
                    <a:pt x="260629" y="123634"/>
                  </a:moveTo>
                  <a:lnTo>
                    <a:pt x="250786" y="75425"/>
                  </a:lnTo>
                  <a:lnTo>
                    <a:pt x="239039" y="58483"/>
                  </a:lnTo>
                  <a:lnTo>
                    <a:pt x="223532" y="36131"/>
                  </a:lnTo>
                  <a:lnTo>
                    <a:pt x="195465" y="18161"/>
                  </a:lnTo>
                  <a:lnTo>
                    <a:pt x="195465" y="123647"/>
                  </a:lnTo>
                  <a:lnTo>
                    <a:pt x="190398" y="149326"/>
                  </a:lnTo>
                  <a:lnTo>
                    <a:pt x="176542" y="170002"/>
                  </a:lnTo>
                  <a:lnTo>
                    <a:pt x="155854" y="183781"/>
                  </a:lnTo>
                  <a:lnTo>
                    <a:pt x="130314" y="188798"/>
                  </a:lnTo>
                  <a:lnTo>
                    <a:pt x="104622" y="183781"/>
                  </a:lnTo>
                  <a:lnTo>
                    <a:pt x="83947" y="170002"/>
                  </a:lnTo>
                  <a:lnTo>
                    <a:pt x="70154" y="149326"/>
                  </a:lnTo>
                  <a:lnTo>
                    <a:pt x="65151" y="123634"/>
                  </a:lnTo>
                  <a:lnTo>
                    <a:pt x="70167" y="98094"/>
                  </a:lnTo>
                  <a:lnTo>
                    <a:pt x="83947" y="77406"/>
                  </a:lnTo>
                  <a:lnTo>
                    <a:pt x="104622" y="63538"/>
                  </a:lnTo>
                  <a:lnTo>
                    <a:pt x="130314" y="58483"/>
                  </a:lnTo>
                  <a:lnTo>
                    <a:pt x="155854" y="63538"/>
                  </a:lnTo>
                  <a:lnTo>
                    <a:pt x="176542" y="77406"/>
                  </a:lnTo>
                  <a:lnTo>
                    <a:pt x="190398" y="98094"/>
                  </a:lnTo>
                  <a:lnTo>
                    <a:pt x="195465" y="123647"/>
                  </a:lnTo>
                  <a:lnTo>
                    <a:pt x="195465" y="18161"/>
                  </a:lnTo>
                  <a:lnTo>
                    <a:pt x="182245" y="9690"/>
                  </a:lnTo>
                  <a:lnTo>
                    <a:pt x="130314" y="0"/>
                  </a:lnTo>
                  <a:lnTo>
                    <a:pt x="78371" y="9690"/>
                  </a:lnTo>
                  <a:lnTo>
                    <a:pt x="37084" y="36131"/>
                  </a:lnTo>
                  <a:lnTo>
                    <a:pt x="9829" y="75425"/>
                  </a:lnTo>
                  <a:lnTo>
                    <a:pt x="0" y="123647"/>
                  </a:lnTo>
                  <a:lnTo>
                    <a:pt x="9829" y="171856"/>
                  </a:lnTo>
                  <a:lnTo>
                    <a:pt x="37084" y="211150"/>
                  </a:lnTo>
                  <a:lnTo>
                    <a:pt x="78371" y="237591"/>
                  </a:lnTo>
                  <a:lnTo>
                    <a:pt x="130314" y="247281"/>
                  </a:lnTo>
                  <a:lnTo>
                    <a:pt x="182245" y="237591"/>
                  </a:lnTo>
                  <a:lnTo>
                    <a:pt x="223532" y="211150"/>
                  </a:lnTo>
                  <a:lnTo>
                    <a:pt x="239039" y="188798"/>
                  </a:lnTo>
                  <a:lnTo>
                    <a:pt x="250786" y="171856"/>
                  </a:lnTo>
                  <a:lnTo>
                    <a:pt x="260629" y="123634"/>
                  </a:lnTo>
                  <a:close/>
                </a:path>
                <a:path w="626744" h="247650">
                  <a:moveTo>
                    <a:pt x="436054" y="180670"/>
                  </a:moveTo>
                  <a:lnTo>
                    <a:pt x="334137" y="180670"/>
                  </a:lnTo>
                  <a:lnTo>
                    <a:pt x="334137" y="6680"/>
                  </a:lnTo>
                  <a:lnTo>
                    <a:pt x="270649" y="6680"/>
                  </a:lnTo>
                  <a:lnTo>
                    <a:pt x="270649" y="180670"/>
                  </a:lnTo>
                  <a:lnTo>
                    <a:pt x="270649" y="240360"/>
                  </a:lnTo>
                  <a:lnTo>
                    <a:pt x="436054" y="240360"/>
                  </a:lnTo>
                  <a:lnTo>
                    <a:pt x="436054" y="180670"/>
                  </a:lnTo>
                  <a:close/>
                </a:path>
                <a:path w="626744" h="247650">
                  <a:moveTo>
                    <a:pt x="626516" y="6680"/>
                  </a:moveTo>
                  <a:lnTo>
                    <a:pt x="449414" y="6680"/>
                  </a:lnTo>
                  <a:lnTo>
                    <a:pt x="449414" y="66370"/>
                  </a:lnTo>
                  <a:lnTo>
                    <a:pt x="449414" y="107010"/>
                  </a:lnTo>
                  <a:lnTo>
                    <a:pt x="449414" y="164160"/>
                  </a:lnTo>
                  <a:lnTo>
                    <a:pt x="449414" y="240360"/>
                  </a:lnTo>
                  <a:lnTo>
                    <a:pt x="512902" y="240360"/>
                  </a:lnTo>
                  <a:lnTo>
                    <a:pt x="512902" y="164160"/>
                  </a:lnTo>
                  <a:lnTo>
                    <a:pt x="599782" y="164160"/>
                  </a:lnTo>
                  <a:lnTo>
                    <a:pt x="599782" y="107010"/>
                  </a:lnTo>
                  <a:lnTo>
                    <a:pt x="512902" y="107010"/>
                  </a:lnTo>
                  <a:lnTo>
                    <a:pt x="512902" y="66370"/>
                  </a:lnTo>
                  <a:lnTo>
                    <a:pt x="626516" y="66370"/>
                  </a:lnTo>
                  <a:lnTo>
                    <a:pt x="626516" y="668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4" b="0" i="0" u="none" strike="noStrike" kern="1200" cap="none" spc="0" normalizeH="0" baseline="0" noProof="0">
                <a:ln>
                  <a:noFill/>
                </a:ln>
                <a:solidFill>
                  <a:srgbClr val="0A1E50"/>
                </a:solidFill>
                <a:effectLst/>
                <a:uLnTx/>
                <a:uFillTx/>
                <a:latin typeface="Arial" panose="020B0604020202020204"/>
                <a:ea typeface="+mn-ea"/>
                <a:cs typeface="+mn-cs"/>
              </a:endParaRPr>
            </a:p>
          </p:txBody>
        </p:sp>
      </p:grpSp>
      <p:pic>
        <p:nvPicPr>
          <p:cNvPr id="28" name="Picture 27">
            <a:extLst>
              <a:ext uri="{FF2B5EF4-FFF2-40B4-BE49-F238E27FC236}">
                <a16:creationId xmlns:a16="http://schemas.microsoft.com/office/drawing/2014/main" id="{667BC8CC-05F8-061D-AD0C-3C7695668DFD}"/>
              </a:ext>
            </a:extLst>
          </p:cNvPr>
          <p:cNvPicPr>
            <a:picLocks noChangeAspect="1"/>
          </p:cNvPicPr>
          <p:nvPr/>
        </p:nvPicPr>
        <p:blipFill>
          <a:blip r:embed="rId3"/>
          <a:srcRect/>
          <a:stretch/>
        </p:blipFill>
        <p:spPr>
          <a:xfrm>
            <a:off x="1062992" y="19057"/>
            <a:ext cx="7277215" cy="5124443"/>
          </a:xfrm>
          <a:prstGeom prst="rect">
            <a:avLst/>
          </a:prstGeom>
          <a:solidFill>
            <a:schemeClr val="bg2">
              <a:lumMod val="10000"/>
            </a:schemeClr>
          </a:solidFill>
        </p:spPr>
      </p:pic>
      <p:sp useBgFill="1">
        <p:nvSpPr>
          <p:cNvPr id="2" name="Rectangle 1">
            <a:extLst>
              <a:ext uri="{FF2B5EF4-FFF2-40B4-BE49-F238E27FC236}">
                <a16:creationId xmlns:a16="http://schemas.microsoft.com/office/drawing/2014/main" id="{944FFCF9-987D-134F-988C-4574D9756647}"/>
              </a:ext>
            </a:extLst>
          </p:cNvPr>
          <p:cNvSpPr/>
          <p:nvPr/>
        </p:nvSpPr>
        <p:spPr>
          <a:xfrm>
            <a:off x="6594590" y="169852"/>
            <a:ext cx="1599990" cy="65094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4C57C762-30F3-F4CB-4727-2EF27DEC0216}"/>
              </a:ext>
            </a:extLst>
          </p:cNvPr>
          <p:cNvPicPr>
            <a:picLocks noChangeAspect="1"/>
          </p:cNvPicPr>
          <p:nvPr/>
        </p:nvPicPr>
        <p:blipFill>
          <a:blip r:embed="rId4"/>
          <a:stretch>
            <a:fillRect/>
          </a:stretch>
        </p:blipFill>
        <p:spPr>
          <a:xfrm>
            <a:off x="7235270" y="226964"/>
            <a:ext cx="845738" cy="13738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3ACCA-FCF2-7E1C-A61F-C11A595752CA}"/>
              </a:ext>
            </a:extLst>
          </p:cNvPr>
          <p:cNvSpPr/>
          <p:nvPr/>
        </p:nvSpPr>
        <p:spPr>
          <a:xfrm>
            <a:off x="0" y="-58994"/>
            <a:ext cx="9144000" cy="5202494"/>
          </a:xfrm>
          <a:prstGeom prst="rect">
            <a:avLst/>
          </a:prstGeom>
          <a:solidFill>
            <a:srgbClr val="008A3E"/>
          </a:solidFill>
          <a:ln>
            <a:solidFill>
              <a:srgbClr val="008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7E2FFB83-09D7-B4E0-52E5-F83C7226C961}"/>
              </a:ext>
            </a:extLst>
          </p:cNvPr>
          <p:cNvSpPr txBox="1"/>
          <p:nvPr/>
        </p:nvSpPr>
        <p:spPr>
          <a:xfrm>
            <a:off x="-428625" y="2807494"/>
            <a:ext cx="0" cy="0"/>
          </a:xfrm>
          <a:prstGeom prst="rect">
            <a:avLst/>
          </a:prstGeom>
        </p:spPr>
        <p:txBody>
          <a:bodyPr vert="horz" wrap="none" lIns="68580" tIns="34290" rIns="68580" bIns="34290" rtlCol="0" anchor="t">
            <a:normAutofit fontScale="25000" lnSpcReduction="20000"/>
          </a:bodyPr>
          <a:lstStyle/>
          <a:p>
            <a:endParaRPr lang="en-US" sz="1500"/>
          </a:p>
        </p:txBody>
      </p:sp>
      <p:sp>
        <p:nvSpPr>
          <p:cNvPr id="7" name="Title 1">
            <a:extLst>
              <a:ext uri="{FF2B5EF4-FFF2-40B4-BE49-F238E27FC236}">
                <a16:creationId xmlns:a16="http://schemas.microsoft.com/office/drawing/2014/main" id="{F42265C8-7CBB-EF48-4A98-59B362CC0F05}"/>
              </a:ext>
            </a:extLst>
          </p:cNvPr>
          <p:cNvSpPr txBox="1">
            <a:spLocks/>
          </p:cNvSpPr>
          <p:nvPr/>
        </p:nvSpPr>
        <p:spPr>
          <a:xfrm>
            <a:off x="611142" y="1363830"/>
            <a:ext cx="8532858" cy="2994557"/>
          </a:xfrm>
          <a:prstGeom prst="rect">
            <a:avLst/>
          </a:prstGeom>
        </p:spPr>
        <p:txBody>
          <a:bodyPr vert="horz" lIns="91440" tIns="45720" rIns="91440" bIns="45720" rtlCol="0" anchor="t">
            <a:noAutofit/>
          </a:bodyPr>
          <a:lst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a:lstStyle>
          <a:p>
            <a:pPr marL="742950" indent="-742950">
              <a:lnSpc>
                <a:spcPct val="100000"/>
              </a:lnSpc>
              <a:buFont typeface="+mj-lt"/>
              <a:buAutoNum type="arabicPeriod"/>
            </a:pPr>
            <a:r>
              <a:rPr lang="en-US" sz="3600" dirty="0">
                <a:solidFill>
                  <a:schemeClr val="bg1"/>
                </a:solidFill>
              </a:rPr>
              <a:t>Tell our story better</a:t>
            </a:r>
          </a:p>
          <a:p>
            <a:pPr marL="742950" indent="-742950">
              <a:lnSpc>
                <a:spcPct val="100000"/>
              </a:lnSpc>
              <a:buFont typeface="+mj-lt"/>
              <a:buAutoNum type="arabicPeriod"/>
            </a:pPr>
            <a:r>
              <a:rPr lang="en-US" sz="3600" dirty="0">
                <a:solidFill>
                  <a:schemeClr val="bg1"/>
                </a:solidFill>
              </a:rPr>
              <a:t>Attract new participants</a:t>
            </a:r>
          </a:p>
          <a:p>
            <a:pPr marL="742950" indent="-742950">
              <a:lnSpc>
                <a:spcPct val="100000"/>
              </a:lnSpc>
              <a:buFont typeface="+mj-lt"/>
              <a:buAutoNum type="arabicPeriod"/>
            </a:pPr>
            <a:r>
              <a:rPr lang="en-US" sz="3600" dirty="0">
                <a:solidFill>
                  <a:schemeClr val="bg1"/>
                </a:solidFill>
              </a:rPr>
              <a:t>Grow our core</a:t>
            </a:r>
          </a:p>
          <a:p>
            <a:pPr marL="742950" indent="-742950">
              <a:lnSpc>
                <a:spcPct val="100000"/>
              </a:lnSpc>
              <a:buFont typeface="+mj-lt"/>
              <a:buAutoNum type="arabicPeriod"/>
            </a:pPr>
            <a:r>
              <a:rPr lang="en-US" sz="3600" dirty="0">
                <a:solidFill>
                  <a:schemeClr val="bg1"/>
                </a:solidFill>
              </a:rPr>
              <a:t>Attract new fans and grow revenue</a:t>
            </a:r>
          </a:p>
          <a:p>
            <a:pPr marL="742950" indent="-742950">
              <a:lnSpc>
                <a:spcPct val="100000"/>
              </a:lnSpc>
              <a:buFont typeface="+mj-lt"/>
              <a:buAutoNum type="arabicPeriod"/>
            </a:pPr>
            <a:r>
              <a:rPr lang="en-US" sz="3600" dirty="0">
                <a:solidFill>
                  <a:schemeClr val="bg1"/>
                </a:solidFill>
              </a:rPr>
              <a:t>Work together</a:t>
            </a:r>
          </a:p>
          <a:p>
            <a:pPr>
              <a:lnSpc>
                <a:spcPct val="80000"/>
              </a:lnSpc>
            </a:pPr>
            <a:endParaRPr lang="en-US" sz="5400" dirty="0"/>
          </a:p>
        </p:txBody>
      </p:sp>
      <p:sp>
        <p:nvSpPr>
          <p:cNvPr id="8" name="Title 1">
            <a:extLst>
              <a:ext uri="{FF2B5EF4-FFF2-40B4-BE49-F238E27FC236}">
                <a16:creationId xmlns:a16="http://schemas.microsoft.com/office/drawing/2014/main" id="{D1854381-F1E2-221B-DF18-EE07C6208371}"/>
              </a:ext>
            </a:extLst>
          </p:cNvPr>
          <p:cNvSpPr txBox="1">
            <a:spLocks/>
          </p:cNvSpPr>
          <p:nvPr/>
        </p:nvSpPr>
        <p:spPr>
          <a:xfrm>
            <a:off x="611142" y="293315"/>
            <a:ext cx="5997685" cy="588606"/>
          </a:xfrm>
          <a:prstGeom prst="rect">
            <a:avLst/>
          </a:prstGeom>
        </p:spPr>
        <p:txBody>
          <a:bodyPr vert="horz" lIns="91440" tIns="45720" rIns="91440" bIns="45720" rtlCol="0" anchor="t">
            <a:noAutofit/>
          </a:bodyPr>
          <a:lstStyle>
            <a:lvl1pPr marL="0" algn="l" defTabSz="457200" rtl="0" eaLnBrk="1" latinLnBrk="0" hangingPunct="1">
              <a:lnSpc>
                <a:spcPts val="3960"/>
              </a:lnSpc>
              <a:spcBef>
                <a:spcPts val="0"/>
              </a:spcBef>
              <a:spcAft>
                <a:spcPts val="0"/>
              </a:spcAft>
              <a:buNone/>
              <a:defRPr sz="3500" kern="1200" spc="0" baseline="0">
                <a:solidFill>
                  <a:schemeClr val="bg1"/>
                </a:solidFill>
                <a:latin typeface="GILROY-SEMIBOLD" pitchFamily="2" charset="77"/>
                <a:ea typeface="+mj-ea"/>
                <a:cs typeface="+mj-cs"/>
              </a:defRPr>
            </a:lvl1pPr>
          </a:lstStyle>
          <a:p>
            <a:r>
              <a:rPr lang="en-US" sz="4400" dirty="0"/>
              <a:t>Our pillars</a:t>
            </a:r>
          </a:p>
        </p:txBody>
      </p:sp>
      <p:sp>
        <p:nvSpPr>
          <p:cNvPr id="9" name="Slide Number Placeholder 8">
            <a:extLst>
              <a:ext uri="{FF2B5EF4-FFF2-40B4-BE49-F238E27FC236}">
                <a16:creationId xmlns:a16="http://schemas.microsoft.com/office/drawing/2014/main" id="{134CB3CC-D929-00C9-20AE-D4FB4DB8A853}"/>
              </a:ext>
            </a:extLst>
          </p:cNvPr>
          <p:cNvSpPr>
            <a:spLocks noGrp="1"/>
          </p:cNvSpPr>
          <p:nvPr>
            <p:ph type="sldNum" sz="quarter" idx="10"/>
          </p:nvPr>
        </p:nvSpPr>
        <p:spPr/>
        <p:txBody>
          <a:bodyPr/>
          <a:lstStyle/>
          <a:p>
            <a:fld id="{8E927758-6A17-FB45-B4AA-4955DFA3AD83}" type="slidenum">
              <a:rPr lang="en-US" smtClean="0"/>
              <a:pPr/>
              <a:t>5</a:t>
            </a:fld>
            <a:endParaRPr lang="en-US"/>
          </a:p>
        </p:txBody>
      </p:sp>
    </p:spTree>
    <p:extLst>
      <p:ext uri="{BB962C8B-B14F-4D97-AF65-F5344CB8AC3E}">
        <p14:creationId xmlns:p14="http://schemas.microsoft.com/office/powerpoint/2010/main" val="130676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4A28FC-A9F3-E2A0-4CA9-92631372AEFB}"/>
              </a:ext>
            </a:extLst>
          </p:cNvPr>
          <p:cNvSpPr/>
          <p:nvPr/>
        </p:nvSpPr>
        <p:spPr>
          <a:xfrm>
            <a:off x="0" y="-32952"/>
            <a:ext cx="6681600" cy="517645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80943D1F-EC71-2FCA-60BB-CD52D31B947C}"/>
              </a:ext>
            </a:extLst>
          </p:cNvPr>
          <p:cNvSpPr txBox="1"/>
          <p:nvPr/>
        </p:nvSpPr>
        <p:spPr>
          <a:xfrm>
            <a:off x="-237818" y="3655757"/>
            <a:ext cx="0" cy="0"/>
          </a:xfrm>
          <a:prstGeom prst="rect">
            <a:avLst/>
          </a:prstGeom>
        </p:spPr>
        <p:txBody>
          <a:bodyPr vert="horz" wrap="none" lIns="68580" tIns="34290" rIns="68580" bIns="34290" rtlCol="0" anchor="t">
            <a:normAutofit fontScale="25000" lnSpcReduction="20000"/>
          </a:bodyPr>
          <a:lstStyle/>
          <a:p>
            <a:endParaRPr lang="en-US" sz="1500"/>
          </a:p>
        </p:txBody>
      </p:sp>
      <p:sp>
        <p:nvSpPr>
          <p:cNvPr id="4" name="Title 1">
            <a:extLst>
              <a:ext uri="{FF2B5EF4-FFF2-40B4-BE49-F238E27FC236}">
                <a16:creationId xmlns:a16="http://schemas.microsoft.com/office/drawing/2014/main" id="{CC612CB8-B96A-85A7-27A3-4C9F798B5723}"/>
              </a:ext>
            </a:extLst>
          </p:cNvPr>
          <p:cNvSpPr txBox="1">
            <a:spLocks/>
          </p:cNvSpPr>
          <p:nvPr/>
        </p:nvSpPr>
        <p:spPr>
          <a:xfrm>
            <a:off x="286394" y="318546"/>
            <a:ext cx="4732892" cy="616807"/>
          </a:xfrm>
          <a:prstGeom prst="rect">
            <a:avLst/>
          </a:prstGeom>
        </p:spPr>
        <p:txBody>
          <a:bodyPr vert="horz" lIns="91440" tIns="45720" rIns="91440" bIns="45720" rtlCol="0" anchor="t">
            <a:noAutofit/>
          </a:bodyPr>
          <a:lst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a:lstStyle>
          <a:p>
            <a:pPr>
              <a:lnSpc>
                <a:spcPct val="80000"/>
              </a:lnSpc>
            </a:pPr>
            <a:r>
              <a:rPr lang="en-US" sz="4000" dirty="0">
                <a:solidFill>
                  <a:srgbClr val="008A3E"/>
                </a:solidFill>
              </a:rPr>
              <a:t>Tell our story better</a:t>
            </a:r>
          </a:p>
        </p:txBody>
      </p:sp>
      <p:sp>
        <p:nvSpPr>
          <p:cNvPr id="8" name="Content Placeholder 2">
            <a:extLst>
              <a:ext uri="{FF2B5EF4-FFF2-40B4-BE49-F238E27FC236}">
                <a16:creationId xmlns:a16="http://schemas.microsoft.com/office/drawing/2014/main" id="{0F7D8CC2-CC44-E535-2898-544E3246AA30}"/>
              </a:ext>
            </a:extLst>
          </p:cNvPr>
          <p:cNvSpPr txBox="1">
            <a:spLocks/>
          </p:cNvSpPr>
          <p:nvPr/>
        </p:nvSpPr>
        <p:spPr>
          <a:xfrm>
            <a:off x="286394" y="907902"/>
            <a:ext cx="6395206" cy="385861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008A3E"/>
                </a:solidFill>
              </a:rPr>
              <a:t>Our ambition: </a:t>
            </a:r>
          </a:p>
          <a:p>
            <a:pPr marL="0" indent="0">
              <a:buNone/>
            </a:pPr>
            <a:r>
              <a:rPr lang="en-US" sz="1600" dirty="0">
                <a:solidFill>
                  <a:schemeClr val="bg2">
                    <a:lumMod val="10000"/>
                  </a:schemeClr>
                </a:solidFill>
              </a:rPr>
              <a:t>We are a valued, accessible community facility, known for our relaxed, friendly and welcoming environment. </a:t>
            </a:r>
            <a:endParaRPr lang="en-US" sz="1600" dirty="0">
              <a:solidFill>
                <a:schemeClr val="bg2">
                  <a:lumMod val="10000"/>
                </a:schemeClr>
              </a:solidFill>
              <a:cs typeface="Arial"/>
            </a:endParaRPr>
          </a:p>
          <a:p>
            <a:pPr marL="0" indent="0" algn="l">
              <a:lnSpc>
                <a:spcPct val="100000"/>
              </a:lnSpc>
              <a:spcBef>
                <a:spcPts val="600"/>
              </a:spcBef>
              <a:buNone/>
            </a:pPr>
            <a:endParaRPr lang="en-US" sz="1000" b="1" i="0" dirty="0">
              <a:solidFill>
                <a:srgbClr val="008A3E"/>
              </a:solidFill>
              <a:effectLst/>
            </a:endParaRPr>
          </a:p>
          <a:p>
            <a:pPr marL="0" indent="0" algn="l">
              <a:lnSpc>
                <a:spcPct val="100000"/>
              </a:lnSpc>
              <a:spcBef>
                <a:spcPts val="600"/>
              </a:spcBef>
              <a:buNone/>
            </a:pPr>
            <a:r>
              <a:rPr lang="en-US" sz="1200" b="1" i="0" dirty="0">
                <a:solidFill>
                  <a:srgbClr val="008A3E"/>
                </a:solidFill>
                <a:effectLst/>
              </a:rPr>
              <a:t>Success will be measured by</a:t>
            </a:r>
            <a:endParaRPr lang="en-US" sz="1200" b="1" i="0" dirty="0">
              <a:solidFill>
                <a:srgbClr val="008A3E"/>
              </a:solidFill>
              <a:effectLst/>
              <a:cs typeface="Arial"/>
            </a:endParaRPr>
          </a:p>
          <a:p>
            <a:pPr marL="228600" indent="-228600" algn="l">
              <a:lnSpc>
                <a:spcPct val="100000"/>
              </a:lnSpc>
              <a:spcBef>
                <a:spcPts val="0"/>
              </a:spcBef>
              <a:buFont typeface="+mj-lt"/>
              <a:buAutoNum type="arabicPeriod"/>
            </a:pPr>
            <a:r>
              <a:rPr lang="en-US" sz="1200" dirty="0">
                <a:solidFill>
                  <a:schemeClr val="bg2">
                    <a:lumMod val="10000"/>
                  </a:schemeClr>
                </a:solidFill>
              </a:rPr>
              <a:t>Social media engagement across all platforms.</a:t>
            </a:r>
          </a:p>
          <a:p>
            <a:pPr marL="228600" indent="-228600" algn="l">
              <a:lnSpc>
                <a:spcPct val="100000"/>
              </a:lnSpc>
              <a:spcBef>
                <a:spcPts val="0"/>
              </a:spcBef>
              <a:buFont typeface="+mj-lt"/>
              <a:buAutoNum type="arabicPeriod"/>
            </a:pPr>
            <a:r>
              <a:rPr lang="en-US" sz="1200" dirty="0">
                <a:solidFill>
                  <a:schemeClr val="bg2">
                    <a:lumMod val="10000"/>
                  </a:schemeClr>
                </a:solidFill>
                <a:cs typeface="Arial"/>
              </a:rPr>
              <a:t>Website functionality, visitation and utilisation.</a:t>
            </a:r>
          </a:p>
          <a:p>
            <a:pPr marL="228600" indent="-228600" algn="l">
              <a:lnSpc>
                <a:spcPct val="100000"/>
              </a:lnSpc>
              <a:spcBef>
                <a:spcPts val="0"/>
              </a:spcBef>
              <a:buFont typeface="+mj-lt"/>
              <a:buAutoNum type="arabicPeriod"/>
            </a:pPr>
            <a:r>
              <a:rPr lang="en-US" sz="1200" dirty="0">
                <a:solidFill>
                  <a:schemeClr val="bg2">
                    <a:lumMod val="10000"/>
                  </a:schemeClr>
                </a:solidFill>
                <a:cs typeface="Arial"/>
              </a:rPr>
              <a:t>Visitation metrics, new and returning visitors across all offerings</a:t>
            </a:r>
          </a:p>
          <a:p>
            <a:pPr marL="0" indent="0" algn="l">
              <a:lnSpc>
                <a:spcPct val="100000"/>
              </a:lnSpc>
              <a:spcBef>
                <a:spcPts val="0"/>
              </a:spcBef>
              <a:buNone/>
            </a:pPr>
            <a:endParaRPr lang="en-US" sz="1000" b="1" i="0" dirty="0">
              <a:solidFill>
                <a:schemeClr val="bg2">
                  <a:lumMod val="10000"/>
                </a:schemeClr>
              </a:solidFill>
              <a:effectLst/>
            </a:endParaRPr>
          </a:p>
          <a:p>
            <a:pPr marL="0" indent="0" algn="l">
              <a:lnSpc>
                <a:spcPct val="100000"/>
              </a:lnSpc>
              <a:spcBef>
                <a:spcPts val="600"/>
              </a:spcBef>
              <a:buNone/>
            </a:pPr>
            <a:r>
              <a:rPr lang="en-US" sz="1200" b="1" i="0" dirty="0">
                <a:solidFill>
                  <a:srgbClr val="008A3E"/>
                </a:solidFill>
                <a:effectLst/>
              </a:rPr>
              <a:t>To achieve this, we will</a:t>
            </a:r>
            <a:endParaRPr lang="en-US" sz="1200" dirty="0">
              <a:solidFill>
                <a:srgbClr val="008A3E"/>
              </a:solidFill>
            </a:endParaRPr>
          </a:p>
          <a:p>
            <a:pPr marL="228600" indent="-228600" algn="l">
              <a:lnSpc>
                <a:spcPct val="100000"/>
              </a:lnSpc>
              <a:spcBef>
                <a:spcPts val="0"/>
              </a:spcBef>
              <a:buFont typeface="+mj-lt"/>
              <a:buAutoNum type="arabicPeriod"/>
            </a:pPr>
            <a:r>
              <a:rPr lang="en-US" sz="1200" dirty="0">
                <a:solidFill>
                  <a:schemeClr val="bg2">
                    <a:lumMod val="10000"/>
                  </a:schemeClr>
                </a:solidFill>
              </a:rPr>
              <a:t>Utilise social media engagement data, expand our platforms to reach new audiences and develop content to target specific demographics.</a:t>
            </a:r>
          </a:p>
          <a:p>
            <a:pPr marL="228600" indent="-228600" algn="l">
              <a:lnSpc>
                <a:spcPct val="100000"/>
              </a:lnSpc>
              <a:spcBef>
                <a:spcPts val="0"/>
              </a:spcBef>
              <a:buFont typeface="+mj-lt"/>
              <a:buAutoNum type="arabicPeriod"/>
            </a:pPr>
            <a:r>
              <a:rPr lang="en-US" sz="1200" dirty="0">
                <a:solidFill>
                  <a:schemeClr val="bg2">
                    <a:lumMod val="10000"/>
                  </a:schemeClr>
                </a:solidFill>
              </a:rPr>
              <a:t>Develop a user-friendly website with current and relevant content to attract new users to the facility and provide new revenue opportunities (online bookings and reservations) </a:t>
            </a:r>
          </a:p>
          <a:p>
            <a:pPr marL="228600" indent="-228600" algn="l">
              <a:lnSpc>
                <a:spcPct val="100000"/>
              </a:lnSpc>
              <a:spcBef>
                <a:spcPts val="0"/>
              </a:spcBef>
              <a:buFont typeface="+mj-lt"/>
              <a:buAutoNum type="arabicPeriod"/>
            </a:pPr>
            <a:r>
              <a:rPr lang="en-US" sz="1200" dirty="0">
                <a:solidFill>
                  <a:schemeClr val="bg2">
                    <a:lumMod val="10000"/>
                  </a:schemeClr>
                </a:solidFill>
              </a:rPr>
              <a:t>Capture visitor data to create opportunities for feedback, targeted marketing and member benefits</a:t>
            </a:r>
          </a:p>
          <a:p>
            <a:pPr marL="228600" indent="-228600" algn="l">
              <a:lnSpc>
                <a:spcPct val="100000"/>
              </a:lnSpc>
              <a:spcBef>
                <a:spcPts val="0"/>
              </a:spcBef>
              <a:buFont typeface="+mj-lt"/>
              <a:buAutoNum type="arabicPeriod"/>
            </a:pPr>
            <a:r>
              <a:rPr lang="en-US" sz="1200" dirty="0">
                <a:solidFill>
                  <a:schemeClr val="bg2">
                    <a:lumMod val="10000"/>
                  </a:schemeClr>
                </a:solidFill>
              </a:rPr>
              <a:t>Review our current communication and promotional practices to develop a communication and promotional plan for both internal and external stakeholders.</a:t>
            </a:r>
          </a:p>
        </p:txBody>
      </p:sp>
      <p:sp>
        <p:nvSpPr>
          <p:cNvPr id="13" name="Slide Number Placeholder 12">
            <a:extLst>
              <a:ext uri="{FF2B5EF4-FFF2-40B4-BE49-F238E27FC236}">
                <a16:creationId xmlns:a16="http://schemas.microsoft.com/office/drawing/2014/main" id="{D2343813-9923-E5BC-A9FC-1A07B8D18590}"/>
              </a:ext>
            </a:extLst>
          </p:cNvPr>
          <p:cNvSpPr>
            <a:spLocks noGrp="1"/>
          </p:cNvSpPr>
          <p:nvPr>
            <p:ph type="sldNum" sz="quarter" idx="10"/>
          </p:nvPr>
        </p:nvSpPr>
        <p:spPr/>
        <p:txBody>
          <a:bodyPr/>
          <a:lstStyle/>
          <a:p>
            <a:fld id="{8E927758-6A17-FB45-B4AA-4955DFA3AD83}" type="slidenum">
              <a:rPr lang="en-US" smtClean="0"/>
              <a:pPr/>
              <a:t>6</a:t>
            </a:fld>
            <a:endParaRPr lang="en-US"/>
          </a:p>
        </p:txBody>
      </p:sp>
      <p:pic>
        <p:nvPicPr>
          <p:cNvPr id="6" name="Picture 5" descr="A group of people posing for a photo&#10;&#10;AI-generated content may be incorrect.">
            <a:extLst>
              <a:ext uri="{FF2B5EF4-FFF2-40B4-BE49-F238E27FC236}">
                <a16:creationId xmlns:a16="http://schemas.microsoft.com/office/drawing/2014/main" id="{9AAFB60E-2E45-8132-B58B-E08B5B8AFE65}"/>
              </a:ext>
            </a:extLst>
          </p:cNvPr>
          <p:cNvPicPr>
            <a:picLocks noChangeAspect="1"/>
          </p:cNvPicPr>
          <p:nvPr/>
        </p:nvPicPr>
        <p:blipFill>
          <a:blip r:embed="rId3"/>
          <a:stretch>
            <a:fillRect/>
          </a:stretch>
        </p:blipFill>
        <p:spPr>
          <a:xfrm>
            <a:off x="6535711" y="-32952"/>
            <a:ext cx="2765685" cy="5176452"/>
          </a:xfrm>
          <a:prstGeom prst="rect">
            <a:avLst/>
          </a:prstGeom>
        </p:spPr>
      </p:pic>
    </p:spTree>
    <p:extLst>
      <p:ext uri="{BB962C8B-B14F-4D97-AF65-F5344CB8AC3E}">
        <p14:creationId xmlns:p14="http://schemas.microsoft.com/office/powerpoint/2010/main" val="425563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2B63A4-6CC1-E6C3-C2C1-65B3E57818DE}"/>
              </a:ext>
            </a:extLst>
          </p:cNvPr>
          <p:cNvSpPr/>
          <p:nvPr/>
        </p:nvSpPr>
        <p:spPr>
          <a:xfrm>
            <a:off x="0" y="-28833"/>
            <a:ext cx="6647079" cy="51723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B0B0F1D-B93E-A012-6A16-DE633331DB99}"/>
              </a:ext>
            </a:extLst>
          </p:cNvPr>
          <p:cNvSpPr txBox="1">
            <a:spLocks/>
          </p:cNvSpPr>
          <p:nvPr/>
        </p:nvSpPr>
        <p:spPr>
          <a:xfrm>
            <a:off x="286394" y="355436"/>
            <a:ext cx="4732892" cy="693590"/>
          </a:xfrm>
          <a:prstGeom prst="rect">
            <a:avLst/>
          </a:prstGeom>
        </p:spPr>
        <p:txBody>
          <a:bodyPr vert="horz" lIns="91440" tIns="45720" rIns="91440" bIns="45720" rtlCol="0" anchor="t">
            <a:noAutofit/>
          </a:bodyPr>
          <a:lst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a:lstStyle>
          <a:p>
            <a:pPr>
              <a:lnSpc>
                <a:spcPct val="80000"/>
              </a:lnSpc>
            </a:pPr>
            <a:r>
              <a:rPr lang="en-US" sz="4000" dirty="0">
                <a:solidFill>
                  <a:srgbClr val="008A3E"/>
                </a:solidFill>
              </a:rPr>
              <a:t>Attract new golfers</a:t>
            </a:r>
          </a:p>
        </p:txBody>
      </p:sp>
      <p:sp>
        <p:nvSpPr>
          <p:cNvPr id="8" name="Content Placeholder 2">
            <a:extLst>
              <a:ext uri="{FF2B5EF4-FFF2-40B4-BE49-F238E27FC236}">
                <a16:creationId xmlns:a16="http://schemas.microsoft.com/office/drawing/2014/main" id="{07D8EF4F-53D8-95F6-609E-89E24D4F9D86}"/>
              </a:ext>
            </a:extLst>
          </p:cNvPr>
          <p:cNvSpPr txBox="1">
            <a:spLocks/>
          </p:cNvSpPr>
          <p:nvPr/>
        </p:nvSpPr>
        <p:spPr>
          <a:xfrm>
            <a:off x="286394" y="1049026"/>
            <a:ext cx="6287206" cy="377586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008A3E"/>
                </a:solidFill>
              </a:rPr>
              <a:t>Our ambition</a:t>
            </a:r>
          </a:p>
          <a:p>
            <a:pPr marL="0" indent="0">
              <a:buNone/>
            </a:pPr>
            <a:r>
              <a:rPr lang="en-US" sz="1800" dirty="0">
                <a:solidFill>
                  <a:schemeClr val="bg2">
                    <a:lumMod val="10000"/>
                  </a:schemeClr>
                </a:solidFill>
              </a:rPr>
              <a:t>We are the recreational entertainment facility of choice in Merbein and the Cabarita area</a:t>
            </a:r>
          </a:p>
          <a:p>
            <a:pPr marL="0" indent="0">
              <a:buNone/>
            </a:pPr>
            <a:endParaRPr lang="en-US" sz="300" b="1" i="0" dirty="0">
              <a:solidFill>
                <a:schemeClr val="bg1"/>
              </a:solidFill>
              <a:effectLst/>
            </a:endParaRPr>
          </a:p>
          <a:p>
            <a:pPr marL="0" indent="0">
              <a:buNone/>
            </a:pPr>
            <a:endParaRPr lang="en-US" sz="300" b="1" i="0" dirty="0">
              <a:solidFill>
                <a:schemeClr val="bg1"/>
              </a:solidFill>
              <a:effectLst/>
            </a:endParaRPr>
          </a:p>
          <a:p>
            <a:pPr marL="0" indent="0" algn="l">
              <a:lnSpc>
                <a:spcPct val="100000"/>
              </a:lnSpc>
              <a:spcBef>
                <a:spcPts val="600"/>
              </a:spcBef>
              <a:buNone/>
            </a:pPr>
            <a:r>
              <a:rPr lang="en-US" sz="1200" b="1" i="0" dirty="0">
                <a:solidFill>
                  <a:srgbClr val="008A3E"/>
                </a:solidFill>
                <a:effectLst/>
              </a:rPr>
              <a:t>Success will be measured by</a:t>
            </a:r>
            <a:endParaRPr lang="en-US" sz="1200" b="1" i="0" dirty="0">
              <a:solidFill>
                <a:srgbClr val="008A3E"/>
              </a:solidFill>
              <a:effectLst/>
              <a:cs typeface="Arial"/>
            </a:endParaRPr>
          </a:p>
          <a:p>
            <a:pPr marL="228600" indent="-228600">
              <a:lnSpc>
                <a:spcPct val="100000"/>
              </a:lnSpc>
              <a:spcBef>
                <a:spcPts val="0"/>
              </a:spcBef>
              <a:buFont typeface="+mj-lt"/>
              <a:buAutoNum type="arabicPeriod"/>
            </a:pPr>
            <a:r>
              <a:rPr lang="en-US" sz="1200" dirty="0">
                <a:solidFill>
                  <a:schemeClr val="bg2">
                    <a:lumMod val="10000"/>
                  </a:schemeClr>
                </a:solidFill>
              </a:rPr>
              <a:t>Introductory clinic attendance and retention of participants that focus on adults aged 20-40 and children under 18. </a:t>
            </a:r>
          </a:p>
          <a:p>
            <a:pPr marL="228600" indent="-228600">
              <a:lnSpc>
                <a:spcPct val="100000"/>
              </a:lnSpc>
              <a:spcBef>
                <a:spcPts val="0"/>
              </a:spcBef>
              <a:buFont typeface="+mj-lt"/>
              <a:buAutoNum type="arabicPeriod"/>
            </a:pPr>
            <a:r>
              <a:rPr lang="en-US" sz="1200" dirty="0">
                <a:solidFill>
                  <a:schemeClr val="bg2">
                    <a:lumMod val="10000"/>
                  </a:schemeClr>
                </a:solidFill>
              </a:rPr>
              <a:t>Social rounds played</a:t>
            </a:r>
          </a:p>
          <a:p>
            <a:pPr marL="228600" indent="-228600">
              <a:lnSpc>
                <a:spcPct val="100000"/>
              </a:lnSpc>
              <a:spcBef>
                <a:spcPts val="0"/>
              </a:spcBef>
              <a:buFont typeface="+mj-lt"/>
              <a:buAutoNum type="arabicPeriod"/>
            </a:pPr>
            <a:r>
              <a:rPr lang="en-US" sz="1200" dirty="0">
                <a:solidFill>
                  <a:schemeClr val="bg2">
                    <a:lumMod val="10000"/>
                  </a:schemeClr>
                </a:solidFill>
                <a:cs typeface="Arial"/>
              </a:rPr>
              <a:t>Participant survey NPS and insights.</a:t>
            </a:r>
          </a:p>
          <a:p>
            <a:pPr marL="0" indent="0" algn="l">
              <a:lnSpc>
                <a:spcPct val="100000"/>
              </a:lnSpc>
              <a:spcBef>
                <a:spcPts val="600"/>
              </a:spcBef>
              <a:buNone/>
            </a:pPr>
            <a:endParaRPr lang="en-US" sz="300" b="1" i="0" dirty="0">
              <a:solidFill>
                <a:schemeClr val="bg1"/>
              </a:solidFill>
              <a:effectLst/>
            </a:endParaRPr>
          </a:p>
          <a:p>
            <a:pPr marL="0" indent="0" algn="l">
              <a:lnSpc>
                <a:spcPct val="100000"/>
              </a:lnSpc>
              <a:spcBef>
                <a:spcPts val="600"/>
              </a:spcBef>
              <a:buNone/>
            </a:pPr>
            <a:endParaRPr lang="en-US" sz="300" b="1" i="0" dirty="0">
              <a:solidFill>
                <a:schemeClr val="bg1"/>
              </a:solidFill>
              <a:effectLst/>
            </a:endParaRPr>
          </a:p>
          <a:p>
            <a:pPr marL="0" indent="0" algn="l">
              <a:lnSpc>
                <a:spcPct val="100000"/>
              </a:lnSpc>
              <a:spcBef>
                <a:spcPts val="0"/>
              </a:spcBef>
              <a:buNone/>
            </a:pPr>
            <a:r>
              <a:rPr lang="en-US" sz="1200" b="1" i="0" dirty="0">
                <a:solidFill>
                  <a:srgbClr val="008A3E"/>
                </a:solidFill>
                <a:effectLst/>
              </a:rPr>
              <a:t>To achieve this, we will</a:t>
            </a:r>
            <a:endParaRPr lang="en-US" sz="1200" b="1" i="0" dirty="0">
              <a:solidFill>
                <a:srgbClr val="008A3E"/>
              </a:solidFill>
              <a:effectLst/>
              <a:cs typeface="Arial"/>
            </a:endParaRPr>
          </a:p>
          <a:p>
            <a:pPr marL="228600" indent="-228600">
              <a:lnSpc>
                <a:spcPct val="100000"/>
              </a:lnSpc>
              <a:spcBef>
                <a:spcPts val="0"/>
              </a:spcBef>
              <a:buFont typeface="+mj-lt"/>
              <a:buAutoNum type="arabicPeriod"/>
            </a:pPr>
            <a:r>
              <a:rPr lang="en-US" sz="1200" dirty="0">
                <a:solidFill>
                  <a:schemeClr val="bg2">
                    <a:lumMod val="10000"/>
                  </a:schemeClr>
                </a:solidFill>
              </a:rPr>
              <a:t>Develop and document a participation plan including, community activations, introductory programs, social activities and a pathway to membership.</a:t>
            </a:r>
            <a:endParaRPr lang="en-US" sz="1200" dirty="0">
              <a:solidFill>
                <a:schemeClr val="bg2">
                  <a:lumMod val="10000"/>
                </a:schemeClr>
              </a:solidFill>
              <a:cs typeface="Arial"/>
            </a:endParaRPr>
          </a:p>
          <a:p>
            <a:pPr marL="228600" indent="-228600">
              <a:spcBef>
                <a:spcPts val="0"/>
              </a:spcBef>
              <a:buFont typeface="+mj-lt"/>
              <a:buAutoNum type="arabicPeriod"/>
            </a:pPr>
            <a:r>
              <a:rPr lang="en-US" sz="1200" dirty="0">
                <a:solidFill>
                  <a:schemeClr val="bg2">
                    <a:lumMod val="10000"/>
                  </a:schemeClr>
                </a:solidFill>
              </a:rPr>
              <a:t>Improved data collection to identify opportunities to increase facility usage and track new and returning visitors.</a:t>
            </a:r>
          </a:p>
          <a:p>
            <a:pPr marL="228600" indent="-228600">
              <a:lnSpc>
                <a:spcPct val="100000"/>
              </a:lnSpc>
              <a:spcBef>
                <a:spcPts val="0"/>
              </a:spcBef>
              <a:buFont typeface="+mj-lt"/>
              <a:buAutoNum type="arabicPeriod"/>
            </a:pPr>
            <a:r>
              <a:rPr lang="en-US" sz="1200" dirty="0">
                <a:solidFill>
                  <a:schemeClr val="bg2">
                    <a:lumMod val="10000"/>
                  </a:schemeClr>
                </a:solidFill>
              </a:rPr>
              <a:t>Activate an ongoing guest survey using feedback to implement appropriate actions to improve the customer experience and encourage return visitation.</a:t>
            </a:r>
          </a:p>
          <a:p>
            <a:pPr marL="228600" indent="-228600">
              <a:lnSpc>
                <a:spcPct val="100000"/>
              </a:lnSpc>
              <a:spcBef>
                <a:spcPts val="0"/>
              </a:spcBef>
              <a:buFont typeface="+mj-lt"/>
              <a:buAutoNum type="arabicPeriod"/>
            </a:pPr>
            <a:r>
              <a:rPr lang="en-US" sz="1200" dirty="0">
                <a:solidFill>
                  <a:schemeClr val="bg2">
                    <a:lumMod val="10000"/>
                  </a:schemeClr>
                </a:solidFill>
              </a:rPr>
              <a:t>Develop relationships with schools in the area to promote the benefits of golf.</a:t>
            </a:r>
          </a:p>
        </p:txBody>
      </p:sp>
      <p:sp>
        <p:nvSpPr>
          <p:cNvPr id="11" name="Slide Number Placeholder 10">
            <a:extLst>
              <a:ext uri="{FF2B5EF4-FFF2-40B4-BE49-F238E27FC236}">
                <a16:creationId xmlns:a16="http://schemas.microsoft.com/office/drawing/2014/main" id="{4BD81265-A5F7-73F3-5396-C0C385062B7F}"/>
              </a:ext>
            </a:extLst>
          </p:cNvPr>
          <p:cNvSpPr>
            <a:spLocks noGrp="1"/>
          </p:cNvSpPr>
          <p:nvPr>
            <p:ph type="sldNum" sz="quarter" idx="10"/>
          </p:nvPr>
        </p:nvSpPr>
        <p:spPr/>
        <p:txBody>
          <a:bodyPr/>
          <a:lstStyle/>
          <a:p>
            <a:fld id="{8E927758-6A17-FB45-B4AA-4955DFA3AD83}" type="slidenum">
              <a:rPr lang="en-US" smtClean="0"/>
              <a:pPr/>
              <a:t>7</a:t>
            </a:fld>
            <a:endParaRPr lang="en-US"/>
          </a:p>
        </p:txBody>
      </p:sp>
      <p:pic>
        <p:nvPicPr>
          <p:cNvPr id="6" name="Picture 5" descr="A group of people wearing matching outfits&#10;&#10;AI-generated content may be incorrect.">
            <a:extLst>
              <a:ext uri="{FF2B5EF4-FFF2-40B4-BE49-F238E27FC236}">
                <a16:creationId xmlns:a16="http://schemas.microsoft.com/office/drawing/2014/main" id="{070547AD-3E10-88DC-C4F8-5C6B55289BBF}"/>
              </a:ext>
            </a:extLst>
          </p:cNvPr>
          <p:cNvPicPr>
            <a:picLocks noChangeAspect="1"/>
          </p:cNvPicPr>
          <p:nvPr/>
        </p:nvPicPr>
        <p:blipFill>
          <a:blip r:embed="rId3"/>
          <a:stretch>
            <a:fillRect/>
          </a:stretch>
        </p:blipFill>
        <p:spPr>
          <a:xfrm rot="5400000">
            <a:off x="5400256" y="1144510"/>
            <a:ext cx="5172334" cy="2825647"/>
          </a:xfrm>
          <a:prstGeom prst="rect">
            <a:avLst/>
          </a:prstGeom>
        </p:spPr>
      </p:pic>
    </p:spTree>
    <p:extLst>
      <p:ext uri="{BB962C8B-B14F-4D97-AF65-F5344CB8AC3E}">
        <p14:creationId xmlns:p14="http://schemas.microsoft.com/office/powerpoint/2010/main" val="153447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8E169C-3CF6-43D2-FFC0-658BF9E6B535}"/>
              </a:ext>
            </a:extLst>
          </p:cNvPr>
          <p:cNvSpPr/>
          <p:nvPr/>
        </p:nvSpPr>
        <p:spPr>
          <a:xfrm>
            <a:off x="0" y="-37071"/>
            <a:ext cx="6508147" cy="518057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5B9403F8-0E81-0255-EE0B-7B4007F59298}"/>
              </a:ext>
            </a:extLst>
          </p:cNvPr>
          <p:cNvSpPr txBox="1">
            <a:spLocks/>
          </p:cNvSpPr>
          <p:nvPr/>
        </p:nvSpPr>
        <p:spPr>
          <a:xfrm>
            <a:off x="286394" y="138009"/>
            <a:ext cx="4732892" cy="616807"/>
          </a:xfrm>
          <a:prstGeom prst="rect">
            <a:avLst/>
          </a:prstGeom>
        </p:spPr>
        <p:txBody>
          <a:bodyPr vert="horz" lIns="91440" tIns="45720" rIns="91440" bIns="45720" rtlCol="0" anchor="t">
            <a:noAutofit/>
          </a:bodyPr>
          <a:lst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a:lstStyle>
          <a:p>
            <a:pPr>
              <a:lnSpc>
                <a:spcPct val="80000"/>
              </a:lnSpc>
            </a:pPr>
            <a:r>
              <a:rPr lang="en-US" sz="4000" dirty="0">
                <a:solidFill>
                  <a:srgbClr val="008A3E"/>
                </a:solidFill>
              </a:rPr>
              <a:t>Grow our core</a:t>
            </a:r>
          </a:p>
        </p:txBody>
      </p:sp>
      <p:sp>
        <p:nvSpPr>
          <p:cNvPr id="12" name="Content Placeholder 2">
            <a:extLst>
              <a:ext uri="{FF2B5EF4-FFF2-40B4-BE49-F238E27FC236}">
                <a16:creationId xmlns:a16="http://schemas.microsoft.com/office/drawing/2014/main" id="{3A10E01F-AB35-4FC9-9F33-5E527D958483}"/>
              </a:ext>
            </a:extLst>
          </p:cNvPr>
          <p:cNvSpPr txBox="1">
            <a:spLocks/>
          </p:cNvSpPr>
          <p:nvPr/>
        </p:nvSpPr>
        <p:spPr>
          <a:xfrm>
            <a:off x="286394" y="713219"/>
            <a:ext cx="6221753" cy="409552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rgbClr val="008A3E"/>
                </a:solidFill>
              </a:rPr>
              <a:t>Our ambition: </a:t>
            </a:r>
          </a:p>
          <a:p>
            <a:pPr marL="0" indent="0">
              <a:buNone/>
            </a:pPr>
            <a:r>
              <a:rPr lang="en-US" sz="1800" dirty="0">
                <a:solidFill>
                  <a:schemeClr val="bg2">
                    <a:lumMod val="10000"/>
                  </a:schemeClr>
                </a:solidFill>
              </a:rPr>
              <a:t>Our growing membership and workforce are engaged and representative of the community.</a:t>
            </a:r>
          </a:p>
          <a:p>
            <a:pPr marL="0" indent="0" algn="l">
              <a:lnSpc>
                <a:spcPct val="100000"/>
              </a:lnSpc>
              <a:spcBef>
                <a:spcPts val="600"/>
              </a:spcBef>
              <a:buNone/>
            </a:pPr>
            <a:endParaRPr lang="en-US" sz="200" b="1" i="0" dirty="0">
              <a:solidFill>
                <a:schemeClr val="bg1"/>
              </a:solidFill>
              <a:effectLst/>
            </a:endParaRPr>
          </a:p>
          <a:p>
            <a:pPr marL="0" indent="0">
              <a:lnSpc>
                <a:spcPct val="100000"/>
              </a:lnSpc>
              <a:spcBef>
                <a:spcPts val="0"/>
              </a:spcBef>
              <a:buNone/>
            </a:pPr>
            <a:r>
              <a:rPr lang="en-US" sz="1200" b="1" i="0" dirty="0">
                <a:solidFill>
                  <a:srgbClr val="008A3E"/>
                </a:solidFill>
                <a:effectLst/>
              </a:rPr>
              <a:t>Success will be measured by</a:t>
            </a:r>
            <a:endParaRPr lang="en-US" sz="1200" b="1" i="0" dirty="0">
              <a:solidFill>
                <a:srgbClr val="008A3E"/>
              </a:solidFill>
              <a:effectLst/>
              <a:cs typeface="Arial"/>
            </a:endParaRPr>
          </a:p>
          <a:p>
            <a:pPr marL="228600" indent="-228600">
              <a:lnSpc>
                <a:spcPct val="100000"/>
              </a:lnSpc>
              <a:spcBef>
                <a:spcPts val="0"/>
              </a:spcBef>
              <a:buFont typeface="+mj-lt"/>
              <a:buAutoNum type="arabicPeriod"/>
            </a:pPr>
            <a:r>
              <a:rPr lang="en-US" sz="1200" dirty="0">
                <a:solidFill>
                  <a:schemeClr val="bg2">
                    <a:lumMod val="10000"/>
                  </a:schemeClr>
                </a:solidFill>
              </a:rPr>
              <a:t>Membership metrics: attraction, retention, percentages and total across all demographics.</a:t>
            </a:r>
            <a:endParaRPr lang="en-US" sz="1200" dirty="0">
              <a:solidFill>
                <a:schemeClr val="bg2">
                  <a:lumMod val="10000"/>
                </a:schemeClr>
              </a:solidFill>
              <a:cs typeface="Arial"/>
            </a:endParaRPr>
          </a:p>
          <a:p>
            <a:pPr marL="228600" indent="-228600">
              <a:spcBef>
                <a:spcPts val="0"/>
              </a:spcBef>
              <a:buFont typeface="+mj-lt"/>
              <a:buAutoNum type="arabicPeriod"/>
            </a:pPr>
            <a:r>
              <a:rPr lang="en-US" sz="1200" dirty="0">
                <a:solidFill>
                  <a:schemeClr val="bg2">
                    <a:lumMod val="10000"/>
                  </a:schemeClr>
                </a:solidFill>
              </a:rPr>
              <a:t>Rounds played across all membership categories.</a:t>
            </a:r>
          </a:p>
          <a:p>
            <a:pPr marL="228600" indent="-228600">
              <a:spcBef>
                <a:spcPts val="0"/>
              </a:spcBef>
              <a:buFont typeface="+mj-lt"/>
              <a:buAutoNum type="arabicPeriod"/>
            </a:pPr>
            <a:r>
              <a:rPr lang="en-US" sz="1200" dirty="0">
                <a:solidFill>
                  <a:schemeClr val="bg2">
                    <a:lumMod val="10000"/>
                  </a:schemeClr>
                </a:solidFill>
              </a:rPr>
              <a:t>Governance practices that reflect a modern, professional organisation.</a:t>
            </a:r>
          </a:p>
          <a:p>
            <a:pPr marL="228600" indent="-228600">
              <a:spcBef>
                <a:spcPts val="0"/>
              </a:spcBef>
              <a:buFont typeface="+mj-lt"/>
              <a:buAutoNum type="arabicPeriod"/>
            </a:pPr>
            <a:r>
              <a:rPr lang="en-US" sz="1200" dirty="0">
                <a:solidFill>
                  <a:schemeClr val="bg2">
                    <a:lumMod val="10000"/>
                  </a:schemeClr>
                </a:solidFill>
              </a:rPr>
              <a:t>Member survey NPS and insights.</a:t>
            </a:r>
          </a:p>
          <a:p>
            <a:pPr marL="228600" indent="-228600">
              <a:spcBef>
                <a:spcPts val="0"/>
              </a:spcBef>
              <a:buFont typeface="+mj-lt"/>
              <a:buAutoNum type="arabicPeriod"/>
            </a:pPr>
            <a:r>
              <a:rPr lang="en-US" sz="1200" dirty="0">
                <a:solidFill>
                  <a:schemeClr val="bg2">
                    <a:lumMod val="10000"/>
                  </a:schemeClr>
                </a:solidFill>
              </a:rPr>
              <a:t>Workforce diversity and demographics</a:t>
            </a:r>
          </a:p>
          <a:p>
            <a:pPr marL="0" indent="0" algn="l">
              <a:lnSpc>
                <a:spcPct val="100000"/>
              </a:lnSpc>
              <a:spcBef>
                <a:spcPts val="600"/>
              </a:spcBef>
              <a:buNone/>
            </a:pPr>
            <a:endParaRPr lang="en-US" sz="200" b="1" i="0" dirty="0">
              <a:solidFill>
                <a:schemeClr val="bg1"/>
              </a:solidFill>
              <a:effectLst/>
            </a:endParaRPr>
          </a:p>
          <a:p>
            <a:pPr marL="0" indent="0" algn="l">
              <a:lnSpc>
                <a:spcPct val="100000"/>
              </a:lnSpc>
              <a:spcBef>
                <a:spcPts val="600"/>
              </a:spcBef>
              <a:buNone/>
            </a:pPr>
            <a:r>
              <a:rPr lang="en-US" sz="1200" b="1" i="0" dirty="0">
                <a:solidFill>
                  <a:srgbClr val="008A3E"/>
                </a:solidFill>
                <a:effectLst/>
              </a:rPr>
              <a:t>To achieve this, we will</a:t>
            </a:r>
            <a:endParaRPr lang="en-US" sz="1200" b="1" i="0" dirty="0">
              <a:solidFill>
                <a:srgbClr val="008A3E"/>
              </a:solidFill>
              <a:effectLst/>
              <a:cs typeface="Arial"/>
            </a:endParaRPr>
          </a:p>
          <a:p>
            <a:pPr marL="228600" indent="-228600">
              <a:lnSpc>
                <a:spcPct val="100000"/>
              </a:lnSpc>
              <a:spcBef>
                <a:spcPts val="0"/>
              </a:spcBef>
              <a:buFont typeface="+mj-lt"/>
              <a:buAutoNum type="arabicPeriod"/>
            </a:pPr>
            <a:r>
              <a:rPr lang="en-US" sz="1200" dirty="0">
                <a:solidFill>
                  <a:schemeClr val="bg2">
                    <a:lumMod val="10000"/>
                  </a:schemeClr>
                </a:solidFill>
              </a:rPr>
              <a:t>Implement a member attraction/retention plan, including a focus on increasing female numbers, a younger demographic and pathways to membership.</a:t>
            </a:r>
          </a:p>
          <a:p>
            <a:pPr marL="228600" indent="-228600">
              <a:lnSpc>
                <a:spcPct val="100000"/>
              </a:lnSpc>
              <a:spcBef>
                <a:spcPts val="0"/>
              </a:spcBef>
              <a:buFont typeface="+mj-lt"/>
              <a:buAutoNum type="arabicPeriod"/>
            </a:pPr>
            <a:r>
              <a:rPr lang="en-US" sz="1200" dirty="0">
                <a:solidFill>
                  <a:schemeClr val="bg2">
                    <a:lumMod val="10000"/>
                  </a:schemeClr>
                </a:solidFill>
                <a:cs typeface="Arial"/>
              </a:rPr>
              <a:t>Explore potential participation options to provide more variety for members.</a:t>
            </a:r>
          </a:p>
          <a:p>
            <a:pPr marL="228600" indent="-228600">
              <a:spcBef>
                <a:spcPts val="0"/>
              </a:spcBef>
              <a:buFont typeface="+mj-lt"/>
              <a:buAutoNum type="arabicPeriod"/>
            </a:pPr>
            <a:r>
              <a:rPr lang="en-US" sz="1200" dirty="0">
                <a:solidFill>
                  <a:schemeClr val="bg2">
                    <a:lumMod val="10000"/>
                  </a:schemeClr>
                </a:solidFill>
                <a:cs typeface="Arial"/>
              </a:rPr>
              <a:t>Employ the ASC governance principles to drive a best practice, values driven approach.  </a:t>
            </a:r>
          </a:p>
          <a:p>
            <a:pPr marL="228600" indent="-228600">
              <a:spcBef>
                <a:spcPts val="0"/>
              </a:spcBef>
              <a:buFont typeface="+mj-lt"/>
              <a:buAutoNum type="arabicPeriod"/>
            </a:pPr>
            <a:r>
              <a:rPr lang="en-US" sz="1200" dirty="0">
                <a:solidFill>
                  <a:schemeClr val="bg2">
                    <a:lumMod val="10000"/>
                  </a:schemeClr>
                </a:solidFill>
                <a:cs typeface="Arial"/>
              </a:rPr>
              <a:t>Annual membership survey to monitor member sentiments</a:t>
            </a:r>
          </a:p>
          <a:p>
            <a:pPr marL="228600" indent="-228600">
              <a:spcBef>
                <a:spcPts val="0"/>
              </a:spcBef>
              <a:buFont typeface="+mj-lt"/>
              <a:buAutoNum type="arabicPeriod"/>
            </a:pPr>
            <a:r>
              <a:rPr lang="en-US" sz="1200" dirty="0">
                <a:solidFill>
                  <a:schemeClr val="bg2">
                    <a:lumMod val="10000"/>
                  </a:schemeClr>
                </a:solidFill>
                <a:cs typeface="Arial"/>
              </a:rPr>
              <a:t>Re-imagine volunteer offerings and plan for future paid workforce requirements.</a:t>
            </a:r>
          </a:p>
        </p:txBody>
      </p:sp>
      <p:sp>
        <p:nvSpPr>
          <p:cNvPr id="13" name="Slide Number Placeholder 12">
            <a:extLst>
              <a:ext uri="{FF2B5EF4-FFF2-40B4-BE49-F238E27FC236}">
                <a16:creationId xmlns:a16="http://schemas.microsoft.com/office/drawing/2014/main" id="{CDE2B43F-355C-9D2F-AC1C-A3447A77A8A7}"/>
              </a:ext>
            </a:extLst>
          </p:cNvPr>
          <p:cNvSpPr>
            <a:spLocks noGrp="1"/>
          </p:cNvSpPr>
          <p:nvPr>
            <p:ph type="sldNum" sz="quarter" idx="10"/>
          </p:nvPr>
        </p:nvSpPr>
        <p:spPr/>
        <p:txBody>
          <a:bodyPr/>
          <a:lstStyle/>
          <a:p>
            <a:fld id="{8E927758-6A17-FB45-B4AA-4955DFA3AD83}" type="slidenum">
              <a:rPr lang="en-US" smtClean="0"/>
              <a:pPr/>
              <a:t>8</a:t>
            </a:fld>
            <a:endParaRPr lang="en-US"/>
          </a:p>
        </p:txBody>
      </p:sp>
      <p:pic>
        <p:nvPicPr>
          <p:cNvPr id="4" name="Picture 3" descr="A group of people sitting around tables&#10;&#10;AI-generated content may be incorrect.">
            <a:extLst>
              <a:ext uri="{FF2B5EF4-FFF2-40B4-BE49-F238E27FC236}">
                <a16:creationId xmlns:a16="http://schemas.microsoft.com/office/drawing/2014/main" id="{71355A28-20E1-A8E1-AC78-697117F49ABA}"/>
              </a:ext>
            </a:extLst>
          </p:cNvPr>
          <p:cNvPicPr>
            <a:picLocks noChangeAspect="1"/>
          </p:cNvPicPr>
          <p:nvPr/>
        </p:nvPicPr>
        <p:blipFill>
          <a:blip r:embed="rId3"/>
          <a:stretch>
            <a:fillRect/>
          </a:stretch>
        </p:blipFill>
        <p:spPr>
          <a:xfrm>
            <a:off x="6508147" y="-55607"/>
            <a:ext cx="5063792" cy="5180571"/>
          </a:xfrm>
          <a:prstGeom prst="rect">
            <a:avLst/>
          </a:prstGeom>
        </p:spPr>
      </p:pic>
    </p:spTree>
    <p:extLst>
      <p:ext uri="{BB962C8B-B14F-4D97-AF65-F5344CB8AC3E}">
        <p14:creationId xmlns:p14="http://schemas.microsoft.com/office/powerpoint/2010/main" val="229628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756F0-4F48-4FD6-F947-A156918F3D41}"/>
              </a:ext>
            </a:extLst>
          </p:cNvPr>
          <p:cNvSpPr/>
          <p:nvPr/>
        </p:nvSpPr>
        <p:spPr>
          <a:xfrm>
            <a:off x="0" y="-40300"/>
            <a:ext cx="6495653" cy="5183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6D0D08F1-3955-91A8-C298-1FF4CC73EBCA}"/>
              </a:ext>
            </a:extLst>
          </p:cNvPr>
          <p:cNvSpPr txBox="1">
            <a:spLocks/>
          </p:cNvSpPr>
          <p:nvPr/>
        </p:nvSpPr>
        <p:spPr>
          <a:xfrm>
            <a:off x="281902" y="143601"/>
            <a:ext cx="4732892" cy="616807"/>
          </a:xfrm>
          <a:prstGeom prst="rect">
            <a:avLst/>
          </a:prstGeom>
        </p:spPr>
        <p:txBody>
          <a:bodyPr vert="horz" lIns="91440" tIns="45720" rIns="91440" bIns="45720" rtlCol="0" anchor="t">
            <a:noAutofit/>
          </a:bodyPr>
          <a:lstStyle>
            <a:lvl1pPr algn="l" defTabSz="342892" rtl="0" eaLnBrk="1" latinLnBrk="0" hangingPunct="1">
              <a:lnSpc>
                <a:spcPts val="2970"/>
              </a:lnSpc>
              <a:spcBef>
                <a:spcPct val="0"/>
              </a:spcBef>
              <a:buNone/>
              <a:defRPr sz="2625" kern="1200" baseline="0">
                <a:solidFill>
                  <a:schemeClr val="tx2"/>
                </a:solidFill>
                <a:latin typeface="GILROY-SEMIBOLD" pitchFamily="2" charset="77"/>
                <a:ea typeface="+mj-ea"/>
                <a:cs typeface="+mj-cs"/>
              </a:defRPr>
            </a:lvl1pPr>
          </a:lstStyle>
          <a:p>
            <a:pPr>
              <a:lnSpc>
                <a:spcPct val="80000"/>
              </a:lnSpc>
            </a:pPr>
            <a:r>
              <a:rPr lang="en-US" sz="4000" dirty="0">
                <a:solidFill>
                  <a:srgbClr val="008A3E"/>
                </a:solidFill>
              </a:rPr>
              <a:t>Attract new fans and grow revenue</a:t>
            </a:r>
          </a:p>
        </p:txBody>
      </p:sp>
      <p:sp>
        <p:nvSpPr>
          <p:cNvPr id="5" name="Content Placeholder 2">
            <a:extLst>
              <a:ext uri="{FF2B5EF4-FFF2-40B4-BE49-F238E27FC236}">
                <a16:creationId xmlns:a16="http://schemas.microsoft.com/office/drawing/2014/main" id="{42655CA1-A64A-8456-CDCC-8691F2E83EE3}"/>
              </a:ext>
            </a:extLst>
          </p:cNvPr>
          <p:cNvSpPr txBox="1">
            <a:spLocks/>
          </p:cNvSpPr>
          <p:nvPr/>
        </p:nvSpPr>
        <p:spPr>
          <a:xfrm>
            <a:off x="281902" y="1253044"/>
            <a:ext cx="6121333" cy="366943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solidFill>
                  <a:srgbClr val="008A3E"/>
                </a:solidFill>
              </a:rPr>
              <a:t>Our ambition: </a:t>
            </a:r>
          </a:p>
          <a:p>
            <a:pPr marL="0" indent="0">
              <a:buFont typeface="Arial"/>
              <a:buNone/>
            </a:pPr>
            <a:r>
              <a:rPr lang="en-US" sz="1800" dirty="0">
                <a:solidFill>
                  <a:schemeClr val="bg2">
                    <a:lumMod val="10000"/>
                  </a:schemeClr>
                </a:solidFill>
              </a:rPr>
              <a:t>We have a loyal customer base who advocate for our facility, and we strategically invest in our future. </a:t>
            </a:r>
          </a:p>
          <a:p>
            <a:pPr marL="0" indent="0" algn="l">
              <a:lnSpc>
                <a:spcPct val="100000"/>
              </a:lnSpc>
              <a:spcBef>
                <a:spcPts val="600"/>
              </a:spcBef>
              <a:buNone/>
            </a:pPr>
            <a:endParaRPr lang="en-US" sz="300" b="1" i="0" dirty="0">
              <a:solidFill>
                <a:schemeClr val="bg1"/>
              </a:solidFill>
              <a:effectLst/>
            </a:endParaRPr>
          </a:p>
          <a:p>
            <a:pPr marL="0" indent="0" algn="l">
              <a:lnSpc>
                <a:spcPct val="100000"/>
              </a:lnSpc>
              <a:spcBef>
                <a:spcPts val="0"/>
              </a:spcBef>
              <a:buNone/>
            </a:pPr>
            <a:r>
              <a:rPr lang="en-US" sz="1200" b="1" i="0" dirty="0">
                <a:solidFill>
                  <a:srgbClr val="008A3E"/>
                </a:solidFill>
                <a:effectLst/>
              </a:rPr>
              <a:t>Success will be measured by</a:t>
            </a:r>
            <a:endParaRPr lang="en-US" sz="1200" b="1" i="0" dirty="0">
              <a:solidFill>
                <a:srgbClr val="008A3E"/>
              </a:solidFill>
              <a:effectLst/>
              <a:cs typeface="Arial"/>
            </a:endParaRPr>
          </a:p>
          <a:p>
            <a:pPr marL="228600" indent="-228600" algn="l">
              <a:lnSpc>
                <a:spcPct val="100000"/>
              </a:lnSpc>
              <a:spcBef>
                <a:spcPts val="0"/>
              </a:spcBef>
              <a:buFont typeface="+mj-lt"/>
              <a:buAutoNum type="arabicPeriod"/>
            </a:pPr>
            <a:r>
              <a:rPr lang="en-US" sz="1200" dirty="0">
                <a:solidFill>
                  <a:schemeClr val="bg2">
                    <a:lumMod val="10000"/>
                  </a:schemeClr>
                </a:solidFill>
              </a:rPr>
              <a:t>Financial performance: Earnings before Interest, Taxes, Depreciation and Amortisation (EBITDA), asset value.</a:t>
            </a:r>
            <a:endParaRPr lang="en-US" sz="1200" dirty="0">
              <a:solidFill>
                <a:schemeClr val="bg2">
                  <a:lumMod val="10000"/>
                </a:schemeClr>
              </a:solidFill>
              <a:cs typeface="Arial"/>
            </a:endParaRPr>
          </a:p>
          <a:p>
            <a:pPr marL="228600" indent="-228600" algn="l">
              <a:lnSpc>
                <a:spcPct val="100000"/>
              </a:lnSpc>
              <a:spcBef>
                <a:spcPts val="0"/>
              </a:spcBef>
              <a:buFont typeface="+mj-lt"/>
              <a:buAutoNum type="arabicPeriod"/>
            </a:pPr>
            <a:r>
              <a:rPr lang="en-US" sz="1200" dirty="0">
                <a:solidFill>
                  <a:schemeClr val="bg2">
                    <a:lumMod val="10000"/>
                  </a:schemeClr>
                </a:solidFill>
              </a:rPr>
              <a:t>Diversified revenue sources, i.e. Member, Non-member, Facilities, Sponsorship &amp; Other external opportunities.</a:t>
            </a:r>
          </a:p>
          <a:p>
            <a:pPr marL="228600" indent="-228600" algn="l">
              <a:lnSpc>
                <a:spcPct val="100000"/>
              </a:lnSpc>
              <a:spcBef>
                <a:spcPts val="0"/>
              </a:spcBef>
              <a:buFont typeface="+mj-lt"/>
              <a:buAutoNum type="arabicPeriod"/>
            </a:pPr>
            <a:endParaRPr lang="en-US" sz="1200" dirty="0">
              <a:solidFill>
                <a:schemeClr val="bg1"/>
              </a:solidFill>
            </a:endParaRPr>
          </a:p>
          <a:p>
            <a:pPr marL="0" indent="0" algn="l">
              <a:lnSpc>
                <a:spcPct val="100000"/>
              </a:lnSpc>
              <a:spcBef>
                <a:spcPts val="0"/>
              </a:spcBef>
              <a:buNone/>
            </a:pPr>
            <a:r>
              <a:rPr lang="en-US" sz="1200" b="1" i="0" dirty="0">
                <a:solidFill>
                  <a:srgbClr val="008A3E"/>
                </a:solidFill>
                <a:effectLst/>
              </a:rPr>
              <a:t>To achieve this, we will</a:t>
            </a:r>
            <a:endParaRPr lang="en-US" sz="1200" b="1" i="0" dirty="0">
              <a:solidFill>
                <a:srgbClr val="008A3E"/>
              </a:solidFill>
              <a:effectLst/>
              <a:cs typeface="Arial"/>
            </a:endParaRPr>
          </a:p>
          <a:p>
            <a:pPr marL="228600" indent="-228600" algn="l">
              <a:lnSpc>
                <a:spcPct val="100000"/>
              </a:lnSpc>
              <a:spcBef>
                <a:spcPts val="0"/>
              </a:spcBef>
              <a:buFont typeface="+mj-lt"/>
              <a:buAutoNum type="arabicPeriod"/>
            </a:pPr>
            <a:r>
              <a:rPr lang="en-US" sz="1200" dirty="0">
                <a:solidFill>
                  <a:schemeClr val="bg2">
                    <a:lumMod val="10000"/>
                  </a:schemeClr>
                </a:solidFill>
              </a:rPr>
              <a:t>Budget for 15% minimum EBITDA and be disciplined.</a:t>
            </a:r>
            <a:endParaRPr lang="en-US" sz="1200" dirty="0">
              <a:solidFill>
                <a:schemeClr val="bg2">
                  <a:lumMod val="10000"/>
                </a:schemeClr>
              </a:solidFill>
              <a:cs typeface="Arial"/>
            </a:endParaRPr>
          </a:p>
          <a:p>
            <a:pPr marL="228600" indent="-228600">
              <a:spcBef>
                <a:spcPts val="0"/>
              </a:spcBef>
              <a:buFont typeface="+mj-lt"/>
              <a:buAutoNum type="arabicPeriod"/>
            </a:pPr>
            <a:r>
              <a:rPr lang="en-US" sz="1200" dirty="0">
                <a:solidFill>
                  <a:schemeClr val="bg2">
                    <a:lumMod val="10000"/>
                  </a:schemeClr>
                </a:solidFill>
              </a:rPr>
              <a:t>Review management systems to modernise booking/payment processes and maximise potential revenue generation.</a:t>
            </a:r>
            <a:endParaRPr lang="en-US" sz="1200" dirty="0">
              <a:solidFill>
                <a:schemeClr val="bg2">
                  <a:lumMod val="10000"/>
                </a:schemeClr>
              </a:solidFill>
              <a:cs typeface="Arial"/>
            </a:endParaRPr>
          </a:p>
          <a:p>
            <a:pPr marL="228600" indent="-228600">
              <a:spcBef>
                <a:spcPts val="0"/>
              </a:spcBef>
              <a:buFont typeface="+mj-lt"/>
              <a:buAutoNum type="arabicPeriod"/>
            </a:pPr>
            <a:r>
              <a:rPr lang="en-US" sz="1200" dirty="0">
                <a:solidFill>
                  <a:schemeClr val="bg2">
                    <a:lumMod val="10000"/>
                  </a:schemeClr>
                </a:solidFill>
              </a:rPr>
              <a:t>Investigate online public booking capability for the golf course</a:t>
            </a:r>
          </a:p>
          <a:p>
            <a:pPr marL="228600" indent="-228600">
              <a:spcBef>
                <a:spcPts val="0"/>
              </a:spcBef>
              <a:buFont typeface="+mj-lt"/>
              <a:buAutoNum type="arabicPeriod"/>
            </a:pPr>
            <a:r>
              <a:rPr lang="en-US" sz="1200" dirty="0">
                <a:solidFill>
                  <a:schemeClr val="bg2">
                    <a:lumMod val="10000"/>
                  </a:schemeClr>
                </a:solidFill>
              </a:rPr>
              <a:t>Review the relevance, pricing and entitlements of current membership categories.</a:t>
            </a:r>
          </a:p>
        </p:txBody>
      </p:sp>
      <p:sp>
        <p:nvSpPr>
          <p:cNvPr id="8" name="Slide Number Placeholder 7">
            <a:extLst>
              <a:ext uri="{FF2B5EF4-FFF2-40B4-BE49-F238E27FC236}">
                <a16:creationId xmlns:a16="http://schemas.microsoft.com/office/drawing/2014/main" id="{C8FBA327-EC02-A50A-35BA-703CDA6DFBCA}"/>
              </a:ext>
            </a:extLst>
          </p:cNvPr>
          <p:cNvSpPr>
            <a:spLocks noGrp="1"/>
          </p:cNvSpPr>
          <p:nvPr>
            <p:ph type="sldNum" sz="quarter" idx="10"/>
          </p:nvPr>
        </p:nvSpPr>
        <p:spPr/>
        <p:txBody>
          <a:bodyPr/>
          <a:lstStyle/>
          <a:p>
            <a:fld id="{8E927758-6A17-FB45-B4AA-4955DFA3AD83}" type="slidenum">
              <a:rPr lang="en-US" smtClean="0"/>
              <a:pPr/>
              <a:t>9</a:t>
            </a:fld>
            <a:endParaRPr lang="en-US"/>
          </a:p>
        </p:txBody>
      </p:sp>
      <p:pic>
        <p:nvPicPr>
          <p:cNvPr id="12" name="Picture 11" descr="A group of people sitting around a table&#10;&#10;AI-generated content may be incorrect.">
            <a:extLst>
              <a:ext uri="{FF2B5EF4-FFF2-40B4-BE49-F238E27FC236}">
                <a16:creationId xmlns:a16="http://schemas.microsoft.com/office/drawing/2014/main" id="{D31F48B6-8443-C8FE-EA80-672029158B0F}"/>
              </a:ext>
            </a:extLst>
          </p:cNvPr>
          <p:cNvPicPr>
            <a:picLocks noChangeAspect="1"/>
          </p:cNvPicPr>
          <p:nvPr/>
        </p:nvPicPr>
        <p:blipFill>
          <a:blip r:embed="rId2"/>
          <a:stretch>
            <a:fillRect/>
          </a:stretch>
        </p:blipFill>
        <p:spPr>
          <a:xfrm>
            <a:off x="6495653" y="1019332"/>
            <a:ext cx="3275291" cy="2820024"/>
          </a:xfrm>
          <a:prstGeom prst="rect">
            <a:avLst/>
          </a:prstGeom>
        </p:spPr>
      </p:pic>
    </p:spTree>
    <p:extLst>
      <p:ext uri="{BB962C8B-B14F-4D97-AF65-F5344CB8AC3E}">
        <p14:creationId xmlns:p14="http://schemas.microsoft.com/office/powerpoint/2010/main" val="3940023278"/>
      </p:ext>
    </p:extLst>
  </p:cSld>
  <p:clrMapOvr>
    <a:masterClrMapping/>
  </p:clrMapOvr>
</p:sld>
</file>

<file path=ppt/theme/theme1.xml><?xml version="1.0" encoding="utf-8"?>
<a:theme xmlns:a="http://schemas.openxmlformats.org/drawingml/2006/main" name="Office Theme">
  <a:themeElements>
    <a:clrScheme name="Custom 2">
      <a:dk1>
        <a:srgbClr val="0A1E50"/>
      </a:dk1>
      <a:lt1>
        <a:srgbClr val="FFFFFF"/>
      </a:lt1>
      <a:dk2>
        <a:srgbClr val="0063FF"/>
      </a:dk2>
      <a:lt2>
        <a:srgbClr val="CED2D3"/>
      </a:lt2>
      <a:accent1>
        <a:srgbClr val="49CCF2"/>
      </a:accent1>
      <a:accent2>
        <a:srgbClr val="F69140"/>
      </a:accent2>
      <a:accent3>
        <a:srgbClr val="E54B37"/>
      </a:accent3>
      <a:accent4>
        <a:srgbClr val="30E0BB"/>
      </a:accent4>
      <a:accent5>
        <a:srgbClr val="FF70A6"/>
      </a:accent5>
      <a:accent6>
        <a:srgbClr val="F5D83E"/>
      </a:accent6>
      <a:hlink>
        <a:srgbClr val="2E0091"/>
      </a:hlink>
      <a:folHlink>
        <a:srgbClr val="BF4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000" dirty="0" smtClean="0"/>
        </a:defPPr>
      </a:lstStyle>
    </a:txDef>
  </a:objectDefaults>
  <a:extraClrSchemeLst/>
</a:theme>
</file>

<file path=ppt/theme/theme2.xml><?xml version="1.0" encoding="utf-8"?>
<a:theme xmlns:a="http://schemas.openxmlformats.org/drawingml/2006/main" name="1_Office Theme">
  <a:themeElements>
    <a:clrScheme name="Alice Springs">
      <a:dk1>
        <a:srgbClr val="0A1E50"/>
      </a:dk1>
      <a:lt1>
        <a:srgbClr val="FFFFFF"/>
      </a:lt1>
      <a:dk2>
        <a:srgbClr val="0063FF"/>
      </a:dk2>
      <a:lt2>
        <a:srgbClr val="CED2D3"/>
      </a:lt2>
      <a:accent1>
        <a:srgbClr val="49CCF2"/>
      </a:accent1>
      <a:accent2>
        <a:srgbClr val="F69140"/>
      </a:accent2>
      <a:accent3>
        <a:srgbClr val="E54B37"/>
      </a:accent3>
      <a:accent4>
        <a:srgbClr val="30E0BB"/>
      </a:accent4>
      <a:accent5>
        <a:srgbClr val="FF70A6"/>
      </a:accent5>
      <a:accent6>
        <a:srgbClr val="F5D83E"/>
      </a:accent6>
      <a:hlink>
        <a:srgbClr val="2E0091"/>
      </a:hlink>
      <a:folHlink>
        <a:srgbClr val="BF4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0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18402DC0EE1E4CAAC623C7ED1CAD8C" ma:contentTypeVersion="15" ma:contentTypeDescription="Create a new document." ma:contentTypeScope="" ma:versionID="373d0799a99e93ae6403f945c4938ef4">
  <xsd:schema xmlns:xsd="http://www.w3.org/2001/XMLSchema" xmlns:xs="http://www.w3.org/2001/XMLSchema" xmlns:p="http://schemas.microsoft.com/office/2006/metadata/properties" xmlns:ns2="e7b6c79e-a72a-4cc2-b7ad-cef8377c8983" xmlns:ns3="bb2fdfc7-0a47-42ad-a9aa-1971e250c92e" targetNamespace="http://schemas.microsoft.com/office/2006/metadata/properties" ma:root="true" ma:fieldsID="f69c0189fd8fd05d0f194fb7de90ded9" ns2:_="" ns3:_="">
    <xsd:import namespace="e7b6c79e-a72a-4cc2-b7ad-cef8377c8983"/>
    <xsd:import namespace="bb2fdfc7-0a47-42ad-a9aa-1971e250c92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6c79e-a72a-4cc2-b7ad-cef8377c89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8e9d37c-0ca1-43fc-ba2f-a318ac800bf8"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2fdfc7-0a47-42ad-a9aa-1971e250c92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fa12070-122f-476b-82b4-8434267077e9}" ma:internalName="TaxCatchAll" ma:showField="CatchAllData" ma:web="bb2fdfc7-0a47-42ad-a9aa-1971e250c92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b6c79e-a72a-4cc2-b7ad-cef8377c8983">
      <Terms xmlns="http://schemas.microsoft.com/office/infopath/2007/PartnerControls"/>
    </lcf76f155ced4ddcb4097134ff3c332f>
    <TaxCatchAll xmlns="bb2fdfc7-0a47-42ad-a9aa-1971e250c92e" xsi:nil="true"/>
    <SharedWithUsers xmlns="bb2fdfc7-0a47-42ad-a9aa-1971e250c92e">
      <UserInfo>
        <DisplayName>Jake Cole-Sinclair</DisplayName>
        <AccountId>82</AccountId>
        <AccountType/>
      </UserInfo>
      <UserInfo>
        <DisplayName>Jack MacLeod</DisplayName>
        <AccountId>371</AccountId>
        <AccountType/>
      </UserInfo>
      <UserInfo>
        <DisplayName>Mark Bamford</DisplayName>
        <AccountId>128</AccountId>
        <AccountType/>
      </UserInfo>
    </SharedWithUsers>
  </documentManagement>
</p:properties>
</file>

<file path=customXml/itemProps1.xml><?xml version="1.0" encoding="utf-8"?>
<ds:datastoreItem xmlns:ds="http://schemas.openxmlformats.org/officeDocument/2006/customXml" ds:itemID="{B3D94CD4-7592-44B8-B96D-C6B09CB780C1}">
  <ds:schemaRefs>
    <ds:schemaRef ds:uri="bb2fdfc7-0a47-42ad-a9aa-1971e250c92e"/>
    <ds:schemaRef ds:uri="e7b6c79e-a72a-4cc2-b7ad-cef8377c89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5F5239-85C4-4B17-9383-52E0B6ED5992}">
  <ds:schemaRefs>
    <ds:schemaRef ds:uri="http://schemas.microsoft.com/sharepoint/v3/contenttype/forms"/>
  </ds:schemaRefs>
</ds:datastoreItem>
</file>

<file path=customXml/itemProps3.xml><?xml version="1.0" encoding="utf-8"?>
<ds:datastoreItem xmlns:ds="http://schemas.openxmlformats.org/officeDocument/2006/customXml" ds:itemID="{3A7E55B0-D958-4D71-BD1C-A6AA4B91CEE6}">
  <ds:schemaRefs>
    <ds:schemaRef ds:uri="85ad743a-7f9e-49ca-991f-b907a7479a6c"/>
    <ds:schemaRef ds:uri="bb2fdfc7-0a47-42ad-a9aa-1971e250c92e"/>
    <ds:schemaRef ds:uri="e7b6c79e-a72a-4cc2-b7ad-cef8377c8983"/>
    <ds:schemaRef ds:uri="f1539638-e7b5-4bc7-9a36-460ab29925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{492C777D-6484-514B-B966-AAB806987C6A}tf16401378</Template>
  <TotalTime>750</TotalTime>
  <Words>1320</Words>
  <Application>Microsoft Office PowerPoint</Application>
  <PresentationFormat>On-screen Show (16:9)</PresentationFormat>
  <Paragraphs>159</Paragraphs>
  <Slides>12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Abadi Extra Light</vt:lpstr>
      <vt:lpstr>Arial</vt:lpstr>
      <vt:lpstr>Calibri</vt:lpstr>
      <vt:lpstr>Gilroy</vt:lpstr>
      <vt:lpstr>GILROY-SEMIBOLD</vt:lpstr>
      <vt:lpstr>Office Theme</vt:lpstr>
      <vt:lpstr>1_Office Theme</vt:lpstr>
      <vt:lpstr>PowerPoint Presentation</vt:lpstr>
      <vt:lpstr>Message from the President</vt:lpstr>
      <vt:lpstr>Strategy for Merbein Golf Club 2025-2030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Merbein Golf Club thanks all the contributors  to the development of this Strategic Plan</vt:lpstr>
      <vt:lpstr>PowerPoint Presentation</vt:lpstr>
    </vt:vector>
  </TitlesOfParts>
  <Company>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Canturi</dc:creator>
  <cp:lastModifiedBy>Melinda Binding</cp:lastModifiedBy>
  <cp:revision>5</cp:revision>
  <dcterms:created xsi:type="dcterms:W3CDTF">2018-04-13T04:49:32Z</dcterms:created>
  <dcterms:modified xsi:type="dcterms:W3CDTF">2025-10-08T23:34:55Z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0x010100BA18402DC0EE1E4CAAC623C7ED1CAD8C</vt:lpwstr>
  </property>
  <property fmtid="{D5CDD505-2E9C-101B-9397-08002B2CF9AE}" pid="3" name="MediaServiceImageTags">
    <vt:lpwstr/>
  </property>
</Properties>
</file>